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hkio" charset="1" panose="00000000000000000000"/>
      <p:regular r:id="rId16"/>
    </p:embeddedFont>
    <p:embeddedFont>
      <p:font typeface="Poppins Bold" charset="1" panose="00000800000000000000"/>
      <p:regular r:id="rId17"/>
    </p:embeddedFont>
    <p:embeddedFont>
      <p:font typeface="Montserrat Bold" charset="1" panose="00000800000000000000"/>
      <p:regular r:id="rId18"/>
    </p:embeddedFont>
    <p:embeddedFont>
      <p:font typeface="Montserrat" charset="1" panose="00000500000000000000"/>
      <p:regular r:id="rId19"/>
    </p:embeddedFont>
    <p:embeddedFont>
      <p:font typeface="Poppin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png" Type="http://schemas.openxmlformats.org/officeDocument/2006/relationships/image"/><Relationship Id="rId15" Target="https://id.wikipedia.org/wiki/Faktor_Lorentz" TargetMode="External" Type="http://schemas.openxmlformats.org/officeDocument/2006/relationships/hyperlink"/><Relationship Id="rId16" Target="https://en.wikipedia.org/wiki/Relative_velocity" TargetMode="External" Type="http://schemas.openxmlformats.org/officeDocument/2006/relationships/hyperlink"/><Relationship Id="rId17" Target="https://en.wikipedia.org/wiki/Relative_velocity" TargetMode="External" Type="http://schemas.openxmlformats.org/officeDocument/2006/relationships/hyperlink"/><Relationship Id="rId18" Target="https://en.wikipedia.org/wiki/Speed_of_light" TargetMode="External" Type="http://schemas.openxmlformats.org/officeDocument/2006/relationships/hyperlink"/><Relationship Id="rId19" Target="https://en.wikipedia.org/wiki/Coordinate_time" TargetMode="External" Type="http://schemas.openxmlformats.org/officeDocument/2006/relationships/hyperlink"/><Relationship Id="rId2" Target="../media/image1.jpeg" Type="http://schemas.openxmlformats.org/officeDocument/2006/relationships/image"/><Relationship Id="rId20" Target="https://en.wikipedia.org/wiki/Proper_time" TargetMode="External" Type="http://schemas.openxmlformats.org/officeDocument/2006/relationships/hyperlink"/><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6.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pn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855770" y="413276"/>
            <a:ext cx="6477469" cy="3556719"/>
          </a:xfrm>
          <a:custGeom>
            <a:avLst/>
            <a:gdLst/>
            <a:ahLst/>
            <a:cxnLst/>
            <a:rect r="r" b="b" t="t" l="l"/>
            <a:pathLst>
              <a:path h="3556719" w="6477469">
                <a:moveTo>
                  <a:pt x="0" y="0"/>
                </a:moveTo>
                <a:lnTo>
                  <a:pt x="6477468" y="0"/>
                </a:lnTo>
                <a:lnTo>
                  <a:pt x="6477468" y="3556719"/>
                </a:lnTo>
                <a:lnTo>
                  <a:pt x="0" y="3556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599" y="5727056"/>
            <a:ext cx="5670764" cy="5764436"/>
          </a:xfrm>
          <a:custGeom>
            <a:avLst/>
            <a:gdLst/>
            <a:ahLst/>
            <a:cxnLst/>
            <a:rect r="r" b="b" t="t" l="l"/>
            <a:pathLst>
              <a:path h="5764436" w="5670764">
                <a:moveTo>
                  <a:pt x="0" y="0"/>
                </a:moveTo>
                <a:lnTo>
                  <a:pt x="5670764" y="0"/>
                </a:lnTo>
                <a:lnTo>
                  <a:pt x="5670764" y="5764436"/>
                </a:lnTo>
                <a:lnTo>
                  <a:pt x="0" y="57644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257608" y="5135595"/>
            <a:ext cx="4666258" cy="5004030"/>
          </a:xfrm>
          <a:custGeom>
            <a:avLst/>
            <a:gdLst/>
            <a:ahLst/>
            <a:cxnLst/>
            <a:rect r="r" b="b" t="t" l="l"/>
            <a:pathLst>
              <a:path h="5004030" w="4666258">
                <a:moveTo>
                  <a:pt x="0" y="0"/>
                </a:moveTo>
                <a:lnTo>
                  <a:pt x="4666258" y="0"/>
                </a:lnTo>
                <a:lnTo>
                  <a:pt x="4666258" y="5004030"/>
                </a:lnTo>
                <a:lnTo>
                  <a:pt x="0" y="5004030"/>
                </a:lnTo>
                <a:lnTo>
                  <a:pt x="0" y="0"/>
                </a:lnTo>
                <a:close/>
              </a:path>
            </a:pathLst>
          </a:custGeom>
          <a:blipFill>
            <a:blip r:embed="rId7"/>
            <a:stretch>
              <a:fillRect l="0" t="0" r="0" b="0"/>
            </a:stretch>
          </a:blipFill>
        </p:spPr>
      </p:sp>
      <p:sp>
        <p:nvSpPr>
          <p:cNvPr name="Freeform 6" id="6"/>
          <p:cNvSpPr/>
          <p:nvPr/>
        </p:nvSpPr>
        <p:spPr>
          <a:xfrm flipH="false" flipV="false" rot="2155041">
            <a:off x="4484940" y="659727"/>
            <a:ext cx="1000299" cy="1794258"/>
          </a:xfrm>
          <a:custGeom>
            <a:avLst/>
            <a:gdLst/>
            <a:ahLst/>
            <a:cxnLst/>
            <a:rect r="r" b="b" t="t" l="l"/>
            <a:pathLst>
              <a:path h="1794258" w="1000299">
                <a:moveTo>
                  <a:pt x="0" y="0"/>
                </a:moveTo>
                <a:lnTo>
                  <a:pt x="1000299" y="0"/>
                </a:lnTo>
                <a:lnTo>
                  <a:pt x="1000299" y="1794258"/>
                </a:lnTo>
                <a:lnTo>
                  <a:pt x="0" y="1794258"/>
                </a:lnTo>
                <a:lnTo>
                  <a:pt x="0" y="0"/>
                </a:lnTo>
                <a:close/>
              </a:path>
            </a:pathLst>
          </a:custGeom>
          <a:blipFill>
            <a:blip r:embed="rId8"/>
            <a:stretch>
              <a:fillRect l="0" t="0" r="0" b="0"/>
            </a:stretch>
          </a:blipFill>
        </p:spPr>
      </p:sp>
      <p:sp>
        <p:nvSpPr>
          <p:cNvPr name="Freeform 7" id="7"/>
          <p:cNvSpPr/>
          <p:nvPr/>
        </p:nvSpPr>
        <p:spPr>
          <a:xfrm flipH="false" flipV="false" rot="0">
            <a:off x="-735056" y="-133631"/>
            <a:ext cx="3527512" cy="3527512"/>
          </a:xfrm>
          <a:custGeom>
            <a:avLst/>
            <a:gdLst/>
            <a:ahLst/>
            <a:cxnLst/>
            <a:rect r="r" b="b" t="t" l="l"/>
            <a:pathLst>
              <a:path h="3527512" w="3527512">
                <a:moveTo>
                  <a:pt x="0" y="0"/>
                </a:moveTo>
                <a:lnTo>
                  <a:pt x="3527512" y="0"/>
                </a:lnTo>
                <a:lnTo>
                  <a:pt x="3527512" y="3527512"/>
                </a:lnTo>
                <a:lnTo>
                  <a:pt x="0" y="3527512"/>
                </a:lnTo>
                <a:lnTo>
                  <a:pt x="0" y="0"/>
                </a:lnTo>
                <a:close/>
              </a:path>
            </a:pathLst>
          </a:custGeom>
          <a:blipFill>
            <a:blip r:embed="rId9"/>
            <a:stretch>
              <a:fillRect l="0" t="0" r="0" b="0"/>
            </a:stretch>
          </a:blipFill>
        </p:spPr>
      </p:sp>
      <p:sp>
        <p:nvSpPr>
          <p:cNvPr name="Freeform 8" id="8"/>
          <p:cNvSpPr/>
          <p:nvPr/>
        </p:nvSpPr>
        <p:spPr>
          <a:xfrm flipH="false" flipV="false" rot="0">
            <a:off x="9886702" y="7078579"/>
            <a:ext cx="2118167" cy="2488302"/>
          </a:xfrm>
          <a:custGeom>
            <a:avLst/>
            <a:gdLst/>
            <a:ahLst/>
            <a:cxnLst/>
            <a:rect r="r" b="b" t="t" l="l"/>
            <a:pathLst>
              <a:path h="2488302" w="2118167">
                <a:moveTo>
                  <a:pt x="0" y="0"/>
                </a:moveTo>
                <a:lnTo>
                  <a:pt x="2118167" y="0"/>
                </a:lnTo>
                <a:lnTo>
                  <a:pt x="2118167" y="2488302"/>
                </a:lnTo>
                <a:lnTo>
                  <a:pt x="0" y="24883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9" id="9"/>
          <p:cNvSpPr txBox="true"/>
          <p:nvPr/>
        </p:nvSpPr>
        <p:spPr>
          <a:xfrm rot="0">
            <a:off x="5181235" y="3042467"/>
            <a:ext cx="7442428" cy="722745"/>
          </a:xfrm>
          <a:prstGeom prst="rect">
            <a:avLst/>
          </a:prstGeom>
        </p:spPr>
        <p:txBody>
          <a:bodyPr anchor="t" rtlCol="false" tIns="0" lIns="0" bIns="0" rIns="0">
            <a:spAutoFit/>
          </a:bodyPr>
          <a:lstStyle/>
          <a:p>
            <a:pPr algn="ctr" marL="0" indent="0" lvl="0">
              <a:lnSpc>
                <a:spcPts val="5437"/>
              </a:lnSpc>
            </a:pPr>
            <a:r>
              <a:rPr lang="en-US" sz="4898" spc="102">
                <a:solidFill>
                  <a:srgbClr val="FFFFFF"/>
                </a:solidFill>
                <a:latin typeface="Ahkio"/>
              </a:rPr>
              <a:t>Pengantar Pemrograman</a:t>
            </a:r>
          </a:p>
        </p:txBody>
      </p:sp>
      <p:sp>
        <p:nvSpPr>
          <p:cNvPr name="TextBox 10" id="10"/>
          <p:cNvSpPr txBox="true"/>
          <p:nvPr/>
        </p:nvSpPr>
        <p:spPr>
          <a:xfrm rot="0">
            <a:off x="1995015" y="3551256"/>
            <a:ext cx="14297969" cy="1770578"/>
          </a:xfrm>
          <a:prstGeom prst="rect">
            <a:avLst/>
          </a:prstGeom>
        </p:spPr>
        <p:txBody>
          <a:bodyPr anchor="t" rtlCol="false" tIns="0" lIns="0" bIns="0" rIns="0">
            <a:spAutoFit/>
          </a:bodyPr>
          <a:lstStyle/>
          <a:p>
            <a:pPr algn="ctr">
              <a:lnSpc>
                <a:spcPts val="13603"/>
              </a:lnSpc>
            </a:pPr>
            <a:r>
              <a:rPr lang="en-US" sz="11431">
                <a:solidFill>
                  <a:srgbClr val="FFFFFF"/>
                </a:solidFill>
                <a:latin typeface="Ahkio"/>
              </a:rPr>
              <a:t>DILATASI WAKTU</a:t>
            </a:r>
          </a:p>
        </p:txBody>
      </p:sp>
      <p:sp>
        <p:nvSpPr>
          <p:cNvPr name="TextBox 11" id="11"/>
          <p:cNvSpPr txBox="true"/>
          <p:nvPr/>
        </p:nvSpPr>
        <p:spPr>
          <a:xfrm rot="0">
            <a:off x="5181235" y="5007510"/>
            <a:ext cx="7925529" cy="673339"/>
          </a:xfrm>
          <a:prstGeom prst="rect">
            <a:avLst/>
          </a:prstGeom>
        </p:spPr>
        <p:txBody>
          <a:bodyPr anchor="t" rtlCol="false" tIns="0" lIns="0" bIns="0" rIns="0">
            <a:spAutoFit/>
          </a:bodyPr>
          <a:lstStyle/>
          <a:p>
            <a:pPr algn="ctr">
              <a:lnSpc>
                <a:spcPts val="5957"/>
              </a:lnSpc>
            </a:pPr>
            <a:r>
              <a:rPr lang="en-US" sz="2383" spc="173">
                <a:solidFill>
                  <a:srgbClr val="FFFFFF"/>
                </a:solidFill>
                <a:latin typeface="Poppins Bold"/>
              </a:rPr>
              <a:t>Oleh: Akbar Kurniawan (08021282328046)</a:t>
            </a:r>
          </a:p>
        </p:txBody>
      </p:sp>
      <p:sp>
        <p:nvSpPr>
          <p:cNvPr name="TextBox 12" id="12"/>
          <p:cNvSpPr txBox="true"/>
          <p:nvPr/>
        </p:nvSpPr>
        <p:spPr>
          <a:xfrm rot="0">
            <a:off x="5181235" y="5885882"/>
            <a:ext cx="7925529" cy="673339"/>
          </a:xfrm>
          <a:prstGeom prst="rect">
            <a:avLst/>
          </a:prstGeom>
        </p:spPr>
        <p:txBody>
          <a:bodyPr anchor="t" rtlCol="false" tIns="0" lIns="0" bIns="0" rIns="0">
            <a:spAutoFit/>
          </a:bodyPr>
          <a:lstStyle/>
          <a:p>
            <a:pPr algn="ctr">
              <a:lnSpc>
                <a:spcPts val="5957"/>
              </a:lnSpc>
            </a:pPr>
            <a:r>
              <a:rPr lang="en-US" sz="2383" spc="173">
                <a:solidFill>
                  <a:srgbClr val="FFFFFF"/>
                </a:solidFill>
                <a:latin typeface="Poppins Bold"/>
              </a:rPr>
              <a:t>Dosen Pengajar: Hadi S.Si., M.T.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7647070">
            <a:off x="-315838" y="-507337"/>
            <a:ext cx="2689075" cy="4823453"/>
          </a:xfrm>
          <a:custGeom>
            <a:avLst/>
            <a:gdLst/>
            <a:ahLst/>
            <a:cxnLst/>
            <a:rect r="r" b="b" t="t" l="l"/>
            <a:pathLst>
              <a:path h="4823453" w="2689075">
                <a:moveTo>
                  <a:pt x="2689076" y="4823453"/>
                </a:moveTo>
                <a:lnTo>
                  <a:pt x="0" y="4823453"/>
                </a:lnTo>
                <a:lnTo>
                  <a:pt x="0" y="0"/>
                </a:lnTo>
                <a:lnTo>
                  <a:pt x="2689076" y="0"/>
                </a:lnTo>
                <a:lnTo>
                  <a:pt x="2689076" y="4823453"/>
                </a:lnTo>
                <a:close/>
              </a:path>
            </a:pathLst>
          </a:custGeom>
          <a:blipFill>
            <a:blip r:embed="rId3"/>
            <a:stretch>
              <a:fillRect l="0" t="0" r="0" b="0"/>
            </a:stretch>
          </a:blipFill>
        </p:spPr>
      </p:sp>
      <p:sp>
        <p:nvSpPr>
          <p:cNvPr name="Freeform 4" id="4"/>
          <p:cNvSpPr/>
          <p:nvPr/>
        </p:nvSpPr>
        <p:spPr>
          <a:xfrm flipH="false" flipV="false" rot="0">
            <a:off x="15238746" y="-54538"/>
            <a:ext cx="3527512" cy="3527512"/>
          </a:xfrm>
          <a:custGeom>
            <a:avLst/>
            <a:gdLst/>
            <a:ahLst/>
            <a:cxnLst/>
            <a:rect r="r" b="b" t="t" l="l"/>
            <a:pathLst>
              <a:path h="3527512" w="3527512">
                <a:moveTo>
                  <a:pt x="0" y="0"/>
                </a:moveTo>
                <a:lnTo>
                  <a:pt x="3527512" y="0"/>
                </a:lnTo>
                <a:lnTo>
                  <a:pt x="3527512" y="3527512"/>
                </a:lnTo>
                <a:lnTo>
                  <a:pt x="0" y="3527512"/>
                </a:lnTo>
                <a:lnTo>
                  <a:pt x="0" y="0"/>
                </a:lnTo>
                <a:close/>
              </a:path>
            </a:pathLst>
          </a:custGeom>
          <a:blipFill>
            <a:blip r:embed="rId4"/>
            <a:stretch>
              <a:fillRect l="0" t="0" r="0" b="0"/>
            </a:stretch>
          </a:blipFill>
        </p:spPr>
      </p:sp>
      <p:sp>
        <p:nvSpPr>
          <p:cNvPr name="Freeform 5" id="5"/>
          <p:cNvSpPr/>
          <p:nvPr/>
        </p:nvSpPr>
        <p:spPr>
          <a:xfrm flipH="false" flipV="false" rot="0">
            <a:off x="674289" y="7104745"/>
            <a:ext cx="2118167" cy="2488302"/>
          </a:xfrm>
          <a:custGeom>
            <a:avLst/>
            <a:gdLst/>
            <a:ahLst/>
            <a:cxnLst/>
            <a:rect r="r" b="b" t="t" l="l"/>
            <a:pathLst>
              <a:path h="2488302" w="2118167">
                <a:moveTo>
                  <a:pt x="0" y="0"/>
                </a:moveTo>
                <a:lnTo>
                  <a:pt x="2118167" y="0"/>
                </a:lnTo>
                <a:lnTo>
                  <a:pt x="2118167" y="2488301"/>
                </a:lnTo>
                <a:lnTo>
                  <a:pt x="0" y="24883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436648">
            <a:off x="6527185" y="211929"/>
            <a:ext cx="2006221" cy="1101598"/>
          </a:xfrm>
          <a:custGeom>
            <a:avLst/>
            <a:gdLst/>
            <a:ahLst/>
            <a:cxnLst/>
            <a:rect r="r" b="b" t="t" l="l"/>
            <a:pathLst>
              <a:path h="1101598" w="2006221">
                <a:moveTo>
                  <a:pt x="0" y="0"/>
                </a:moveTo>
                <a:lnTo>
                  <a:pt x="2006222" y="0"/>
                </a:lnTo>
                <a:lnTo>
                  <a:pt x="2006222" y="1101598"/>
                </a:lnTo>
                <a:lnTo>
                  <a:pt x="0" y="11015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368540">
            <a:off x="14614236" y="6160814"/>
            <a:ext cx="4009999" cy="3798563"/>
          </a:xfrm>
          <a:custGeom>
            <a:avLst/>
            <a:gdLst/>
            <a:ahLst/>
            <a:cxnLst/>
            <a:rect r="r" b="b" t="t" l="l"/>
            <a:pathLst>
              <a:path h="3798563" w="4009999">
                <a:moveTo>
                  <a:pt x="0" y="0"/>
                </a:moveTo>
                <a:lnTo>
                  <a:pt x="4009999" y="0"/>
                </a:lnTo>
                <a:lnTo>
                  <a:pt x="4009999" y="3798563"/>
                </a:lnTo>
                <a:lnTo>
                  <a:pt x="0" y="37985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4053765" y="2728346"/>
            <a:ext cx="10159790" cy="4977479"/>
            <a:chOff x="0" y="0"/>
            <a:chExt cx="2675830" cy="1310941"/>
          </a:xfrm>
        </p:grpSpPr>
        <p:sp>
          <p:nvSpPr>
            <p:cNvPr name="Freeform 9" id="9"/>
            <p:cNvSpPr/>
            <p:nvPr/>
          </p:nvSpPr>
          <p:spPr>
            <a:xfrm flipH="false" flipV="false" rot="0">
              <a:off x="0" y="0"/>
              <a:ext cx="2675829" cy="1310941"/>
            </a:xfrm>
            <a:custGeom>
              <a:avLst/>
              <a:gdLst/>
              <a:ahLst/>
              <a:cxnLst/>
              <a:rect r="r" b="b" t="t" l="l"/>
              <a:pathLst>
                <a:path h="1310941" w="2675829">
                  <a:moveTo>
                    <a:pt x="0" y="0"/>
                  </a:moveTo>
                  <a:lnTo>
                    <a:pt x="2675829" y="0"/>
                  </a:lnTo>
                  <a:lnTo>
                    <a:pt x="2675829" y="1310941"/>
                  </a:lnTo>
                  <a:lnTo>
                    <a:pt x="0" y="1310941"/>
                  </a:lnTo>
                  <a:close/>
                </a:path>
              </a:pathLst>
            </a:custGeom>
            <a:solidFill>
              <a:srgbClr val="000000">
                <a:alpha val="29804"/>
              </a:srgbClr>
            </a:solidFill>
            <a:ln w="19050" cap="sq">
              <a:solidFill>
                <a:srgbClr val="FFFFFF">
                  <a:alpha val="29804"/>
                </a:srgbClr>
              </a:solidFill>
              <a:prstDash val="solid"/>
              <a:miter/>
            </a:ln>
          </p:spPr>
        </p:sp>
        <p:sp>
          <p:nvSpPr>
            <p:cNvPr name="TextBox 10" id="10"/>
            <p:cNvSpPr txBox="true"/>
            <p:nvPr/>
          </p:nvSpPr>
          <p:spPr>
            <a:xfrm>
              <a:off x="0" y="-38100"/>
              <a:ext cx="2675830" cy="1349041"/>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3473819" y="4002877"/>
            <a:ext cx="11340362" cy="2195416"/>
          </a:xfrm>
          <a:prstGeom prst="rect">
            <a:avLst/>
          </a:prstGeom>
        </p:spPr>
        <p:txBody>
          <a:bodyPr anchor="t" rtlCol="false" tIns="0" lIns="0" bIns="0" rIns="0">
            <a:spAutoFit/>
          </a:bodyPr>
          <a:lstStyle/>
          <a:p>
            <a:pPr algn="ctr">
              <a:lnSpc>
                <a:spcPts val="16940"/>
              </a:lnSpc>
            </a:pPr>
            <a:r>
              <a:rPr lang="en-US" sz="14235">
                <a:solidFill>
                  <a:srgbClr val="FFFFFF"/>
                </a:solidFill>
                <a:latin typeface="Ahkio"/>
              </a:rPr>
              <a:t>THANK YOU !</a:t>
            </a:r>
          </a:p>
        </p:txBody>
      </p:sp>
      <p:sp>
        <p:nvSpPr>
          <p:cNvPr name="Freeform 12" id="12"/>
          <p:cNvSpPr/>
          <p:nvPr/>
        </p:nvSpPr>
        <p:spPr>
          <a:xfrm flipH="false" flipV="false" rot="0">
            <a:off x="5916415" y="9089679"/>
            <a:ext cx="1996413" cy="1934965"/>
          </a:xfrm>
          <a:custGeom>
            <a:avLst/>
            <a:gdLst/>
            <a:ahLst/>
            <a:cxnLst/>
            <a:rect r="r" b="b" t="t" l="l"/>
            <a:pathLst>
              <a:path h="1934965" w="1996413">
                <a:moveTo>
                  <a:pt x="0" y="0"/>
                </a:moveTo>
                <a:lnTo>
                  <a:pt x="1996412" y="0"/>
                </a:lnTo>
                <a:lnTo>
                  <a:pt x="1996412" y="1934965"/>
                </a:lnTo>
                <a:lnTo>
                  <a:pt x="0" y="19349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50109" y="536148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567770" y="1585770"/>
            <a:ext cx="12777255" cy="7890516"/>
            <a:chOff x="0" y="0"/>
            <a:chExt cx="3365203" cy="2078161"/>
          </a:xfrm>
        </p:grpSpPr>
        <p:sp>
          <p:nvSpPr>
            <p:cNvPr name="Freeform 5" id="5"/>
            <p:cNvSpPr/>
            <p:nvPr/>
          </p:nvSpPr>
          <p:spPr>
            <a:xfrm flipH="false" flipV="false" rot="0">
              <a:off x="0" y="0"/>
              <a:ext cx="3365203" cy="2078161"/>
            </a:xfrm>
            <a:custGeom>
              <a:avLst/>
              <a:gdLst/>
              <a:ahLst/>
              <a:cxnLst/>
              <a:rect r="r" b="b" t="t" l="l"/>
              <a:pathLst>
                <a:path h="2078161" w="3365203">
                  <a:moveTo>
                    <a:pt x="0" y="0"/>
                  </a:moveTo>
                  <a:lnTo>
                    <a:pt x="3365203" y="0"/>
                  </a:lnTo>
                  <a:lnTo>
                    <a:pt x="3365203" y="2078161"/>
                  </a:lnTo>
                  <a:lnTo>
                    <a:pt x="0" y="2078161"/>
                  </a:lnTo>
                  <a:close/>
                </a:path>
              </a:pathLst>
            </a:custGeom>
            <a:solidFill>
              <a:srgbClr val="000000">
                <a:alpha val="29804"/>
              </a:srgbClr>
            </a:solidFill>
            <a:ln w="19050" cap="sq">
              <a:solidFill>
                <a:srgbClr val="FFFFFF">
                  <a:alpha val="29804"/>
                </a:srgbClr>
              </a:solidFill>
              <a:prstDash val="solid"/>
              <a:miter/>
            </a:ln>
          </p:spPr>
        </p:sp>
        <p:sp>
          <p:nvSpPr>
            <p:cNvPr name="TextBox 6" id="6"/>
            <p:cNvSpPr txBox="true"/>
            <p:nvPr/>
          </p:nvSpPr>
          <p:spPr>
            <a:xfrm>
              <a:off x="0" y="-38100"/>
              <a:ext cx="3365203" cy="2116261"/>
            </a:xfrm>
            <a:prstGeom prst="rect">
              <a:avLst/>
            </a:prstGeom>
          </p:spPr>
          <p:txBody>
            <a:bodyPr anchor="ctr" rtlCol="false" tIns="50800" lIns="50800" bIns="50800" rIns="50800"/>
            <a:lstStyle/>
            <a:p>
              <a:pPr algn="just">
                <a:lnSpc>
                  <a:spcPts val="2659"/>
                </a:lnSpc>
                <a:spcBef>
                  <a:spcPct val="0"/>
                </a:spcBef>
              </a:pPr>
            </a:p>
          </p:txBody>
        </p:sp>
      </p:grpSp>
      <p:sp>
        <p:nvSpPr>
          <p:cNvPr name="Freeform 7" id="7"/>
          <p:cNvSpPr/>
          <p:nvPr/>
        </p:nvSpPr>
        <p:spPr>
          <a:xfrm flipH="false" flipV="false" rot="0">
            <a:off x="14606441" y="-1312466"/>
            <a:ext cx="5305717" cy="3773691"/>
          </a:xfrm>
          <a:custGeom>
            <a:avLst/>
            <a:gdLst/>
            <a:ahLst/>
            <a:cxnLst/>
            <a:rect r="r" b="b" t="t" l="l"/>
            <a:pathLst>
              <a:path h="3773691" w="5305717">
                <a:moveTo>
                  <a:pt x="0" y="0"/>
                </a:moveTo>
                <a:lnTo>
                  <a:pt x="5305718" y="0"/>
                </a:lnTo>
                <a:lnTo>
                  <a:pt x="5305718" y="3773691"/>
                </a:lnTo>
                <a:lnTo>
                  <a:pt x="0" y="3773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291950" y="9258300"/>
            <a:ext cx="2474127" cy="2321181"/>
          </a:xfrm>
          <a:custGeom>
            <a:avLst/>
            <a:gdLst/>
            <a:ahLst/>
            <a:cxnLst/>
            <a:rect r="r" b="b" t="t" l="l"/>
            <a:pathLst>
              <a:path h="2321181" w="2474127">
                <a:moveTo>
                  <a:pt x="0" y="0"/>
                </a:moveTo>
                <a:lnTo>
                  <a:pt x="2474127" y="0"/>
                </a:lnTo>
                <a:lnTo>
                  <a:pt x="2474127" y="2321181"/>
                </a:lnTo>
                <a:lnTo>
                  <a:pt x="0" y="23211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364909" y="-235967"/>
            <a:ext cx="2579853" cy="2312887"/>
          </a:xfrm>
          <a:custGeom>
            <a:avLst/>
            <a:gdLst/>
            <a:ahLst/>
            <a:cxnLst/>
            <a:rect r="r" b="b" t="t" l="l"/>
            <a:pathLst>
              <a:path h="2312887" w="2579853">
                <a:moveTo>
                  <a:pt x="0" y="0"/>
                </a:moveTo>
                <a:lnTo>
                  <a:pt x="2579853" y="0"/>
                </a:lnTo>
                <a:lnTo>
                  <a:pt x="2579853" y="2312887"/>
                </a:lnTo>
                <a:lnTo>
                  <a:pt x="0" y="23128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323069" y="1311607"/>
            <a:ext cx="3968881" cy="4049879"/>
          </a:xfrm>
          <a:custGeom>
            <a:avLst/>
            <a:gdLst/>
            <a:ahLst/>
            <a:cxnLst/>
            <a:rect r="r" b="b" t="t" l="l"/>
            <a:pathLst>
              <a:path h="4049879" w="3968881">
                <a:moveTo>
                  <a:pt x="0" y="0"/>
                </a:moveTo>
                <a:lnTo>
                  <a:pt x="3968881" y="0"/>
                </a:lnTo>
                <a:lnTo>
                  <a:pt x="3968881" y="4049879"/>
                </a:lnTo>
                <a:lnTo>
                  <a:pt x="0" y="40498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4906905" y="5559603"/>
            <a:ext cx="4796603" cy="1642261"/>
          </a:xfrm>
          <a:custGeom>
            <a:avLst/>
            <a:gdLst/>
            <a:ahLst/>
            <a:cxnLst/>
            <a:rect r="r" b="b" t="t" l="l"/>
            <a:pathLst>
              <a:path h="1642261" w="4796603">
                <a:moveTo>
                  <a:pt x="0" y="0"/>
                </a:moveTo>
                <a:lnTo>
                  <a:pt x="4796602" y="0"/>
                </a:lnTo>
                <a:lnTo>
                  <a:pt x="4796602" y="1642260"/>
                </a:lnTo>
                <a:lnTo>
                  <a:pt x="0" y="1642260"/>
                </a:lnTo>
                <a:lnTo>
                  <a:pt x="0" y="0"/>
                </a:lnTo>
                <a:close/>
              </a:path>
            </a:pathLst>
          </a:custGeom>
          <a:blipFill>
            <a:blip r:embed="rId13"/>
            <a:stretch>
              <a:fillRect l="0" t="0" r="0" b="0"/>
            </a:stretch>
          </a:blipFill>
        </p:spPr>
      </p:sp>
      <p:sp>
        <p:nvSpPr>
          <p:cNvPr name="Freeform 12" id="12"/>
          <p:cNvSpPr/>
          <p:nvPr/>
        </p:nvSpPr>
        <p:spPr>
          <a:xfrm flipH="false" flipV="false" rot="0">
            <a:off x="359102" y="5489529"/>
            <a:ext cx="3896814" cy="3896814"/>
          </a:xfrm>
          <a:custGeom>
            <a:avLst/>
            <a:gdLst/>
            <a:ahLst/>
            <a:cxnLst/>
            <a:rect r="r" b="b" t="t" l="l"/>
            <a:pathLst>
              <a:path h="3896814" w="3896814">
                <a:moveTo>
                  <a:pt x="0" y="0"/>
                </a:moveTo>
                <a:lnTo>
                  <a:pt x="3896814" y="0"/>
                </a:lnTo>
                <a:lnTo>
                  <a:pt x="3896814" y="3896814"/>
                </a:lnTo>
                <a:lnTo>
                  <a:pt x="0" y="3896814"/>
                </a:lnTo>
                <a:lnTo>
                  <a:pt x="0" y="0"/>
                </a:lnTo>
                <a:close/>
              </a:path>
            </a:pathLst>
          </a:custGeom>
          <a:blipFill>
            <a:blip r:embed="rId14"/>
            <a:stretch>
              <a:fillRect l="0" t="0" r="0" b="0"/>
            </a:stretch>
          </a:blipFill>
        </p:spPr>
      </p:sp>
      <p:sp>
        <p:nvSpPr>
          <p:cNvPr name="TextBox 13" id="13"/>
          <p:cNvSpPr txBox="true"/>
          <p:nvPr/>
        </p:nvSpPr>
        <p:spPr>
          <a:xfrm rot="0">
            <a:off x="5351422" y="694004"/>
            <a:ext cx="9889765" cy="1382916"/>
          </a:xfrm>
          <a:prstGeom prst="rect">
            <a:avLst/>
          </a:prstGeom>
        </p:spPr>
        <p:txBody>
          <a:bodyPr anchor="t" rtlCol="false" tIns="0" lIns="0" bIns="0" rIns="0">
            <a:spAutoFit/>
          </a:bodyPr>
          <a:lstStyle/>
          <a:p>
            <a:pPr algn="ctr">
              <a:lnSpc>
                <a:spcPts val="10602"/>
              </a:lnSpc>
            </a:pPr>
            <a:r>
              <a:rPr lang="en-US" sz="8910">
                <a:solidFill>
                  <a:srgbClr val="FFFFFF"/>
                </a:solidFill>
                <a:latin typeface="Ahkio"/>
              </a:rPr>
              <a:t>PENDAHULUAN</a:t>
            </a:r>
          </a:p>
        </p:txBody>
      </p:sp>
      <p:sp>
        <p:nvSpPr>
          <p:cNvPr name="TextBox 14" id="14"/>
          <p:cNvSpPr txBox="true"/>
          <p:nvPr/>
        </p:nvSpPr>
        <p:spPr>
          <a:xfrm rot="0">
            <a:off x="4906905" y="2077742"/>
            <a:ext cx="11605892" cy="2812733"/>
          </a:xfrm>
          <a:prstGeom prst="rect">
            <a:avLst/>
          </a:prstGeom>
        </p:spPr>
        <p:txBody>
          <a:bodyPr anchor="t" rtlCol="false" tIns="0" lIns="0" bIns="0" rIns="0">
            <a:spAutoFit/>
          </a:bodyPr>
          <a:lstStyle/>
          <a:p>
            <a:pPr algn="just" marL="0" indent="0" lvl="0">
              <a:lnSpc>
                <a:spcPts val="3172"/>
              </a:lnSpc>
              <a:spcBef>
                <a:spcPct val="0"/>
              </a:spcBef>
            </a:pPr>
            <a:r>
              <a:rPr lang="en-US" sz="2349" spc="140">
                <a:solidFill>
                  <a:srgbClr val="FFFFFF"/>
                </a:solidFill>
                <a:latin typeface="Poppins Bold"/>
              </a:rPr>
              <a:t>Dilatasi waktu atau muluran waktu adalah konsekuensi dari teori relativitas khusus di mana dua pengamat yang bergerak relatif terhadap satu sama lain akan mengamati bahwa jam pengamat lain berdetak lebih lambat dari jamnya. Peristiwa ini bukanlah akibat dari kesalahan jam atau faktor teknis lainnya, tetapi merupakan sifat dasar dari pembengkokan ruang-waktu yang dijelaskan dalam teori relativitas.</a:t>
            </a:r>
          </a:p>
        </p:txBody>
      </p:sp>
      <p:sp>
        <p:nvSpPr>
          <p:cNvPr name="TextBox 15" id="15"/>
          <p:cNvSpPr txBox="true"/>
          <p:nvPr/>
        </p:nvSpPr>
        <p:spPr>
          <a:xfrm rot="0">
            <a:off x="4906905" y="7990386"/>
            <a:ext cx="11605892" cy="812483"/>
          </a:xfrm>
          <a:prstGeom prst="rect">
            <a:avLst/>
          </a:prstGeom>
        </p:spPr>
        <p:txBody>
          <a:bodyPr anchor="t" rtlCol="false" tIns="0" lIns="0" bIns="0" rIns="0">
            <a:spAutoFit/>
          </a:bodyPr>
          <a:lstStyle/>
          <a:p>
            <a:pPr algn="just" marL="0" indent="0" lvl="0">
              <a:lnSpc>
                <a:spcPts val="3172"/>
              </a:lnSpc>
              <a:spcBef>
                <a:spcPct val="0"/>
              </a:spcBef>
            </a:pPr>
            <a:r>
              <a:rPr lang="en-US" sz="2349" spc="140">
                <a:solidFill>
                  <a:srgbClr val="FFFFFF"/>
                </a:solidFill>
                <a:latin typeface="Poppins Bold"/>
              </a:rPr>
              <a:t>di mana y adalah </a:t>
            </a:r>
            <a:r>
              <a:rPr lang="en-US" sz="2349" spc="140" u="sng">
                <a:solidFill>
                  <a:srgbClr val="FFFFFF"/>
                </a:solidFill>
                <a:latin typeface="Poppins Bold"/>
                <a:hlinkClick r:id="rId15" tooltip="https://id.wikipedia.org/wiki/Faktor_Lorentz"/>
              </a:rPr>
              <a:t>faktor Lorentz</a:t>
            </a:r>
            <a:r>
              <a:rPr lang="en-US" sz="2349" spc="140">
                <a:solidFill>
                  <a:srgbClr val="FFFFFF"/>
                </a:solidFill>
                <a:latin typeface="Poppins Bold"/>
              </a:rPr>
              <a:t> yang besarnya lebih dari 1 dan bergantung pada kecepatan relatif dua pengamat v.</a:t>
            </a:r>
          </a:p>
        </p:txBody>
      </p:sp>
      <p:sp>
        <p:nvSpPr>
          <p:cNvPr name="TextBox 16" id="16"/>
          <p:cNvSpPr txBox="true"/>
          <p:nvPr/>
        </p:nvSpPr>
        <p:spPr>
          <a:xfrm rot="0">
            <a:off x="9914586" y="5451429"/>
            <a:ext cx="7079543" cy="2067439"/>
          </a:xfrm>
          <a:prstGeom prst="rect">
            <a:avLst/>
          </a:prstGeom>
        </p:spPr>
        <p:txBody>
          <a:bodyPr anchor="t" rtlCol="false" tIns="0" lIns="0" bIns="0" rIns="0">
            <a:spAutoFit/>
          </a:bodyPr>
          <a:lstStyle/>
          <a:p>
            <a:pPr algn="just" marL="326278" indent="-163139" lvl="1">
              <a:lnSpc>
                <a:spcPts val="2040"/>
              </a:lnSpc>
              <a:buFont typeface="Arial"/>
              <a:buChar char="•"/>
            </a:pPr>
            <a:r>
              <a:rPr lang="en-US" sz="1511" spc="90">
                <a:solidFill>
                  <a:srgbClr val="FFFFFF"/>
                </a:solidFill>
                <a:latin typeface="Poppins Bold"/>
              </a:rPr>
              <a:t>v adalah </a:t>
            </a:r>
            <a:r>
              <a:rPr lang="en-US" sz="1511" spc="90" u="sng">
                <a:solidFill>
                  <a:srgbClr val="FFFFFF"/>
                </a:solidFill>
                <a:latin typeface="Poppins Bold"/>
                <a:hlinkClick r:id="rId16" tooltip="https://en.wikipedia.org/wiki/Relative_velocity"/>
              </a:rPr>
              <a:t>k</a:t>
            </a:r>
            <a:r>
              <a:rPr lang="en-US" sz="1511" spc="90" u="sng">
                <a:solidFill>
                  <a:srgbClr val="FFFFFF"/>
                </a:solidFill>
                <a:latin typeface="Poppins Bold"/>
                <a:hlinkClick r:id="rId17" tooltip="https://en.wikipedia.org/wiki/Relative_velocity"/>
              </a:rPr>
              <a:t>ecepatan relatif</a:t>
            </a:r>
            <a:r>
              <a:rPr lang="en-US" sz="1511" spc="90">
                <a:solidFill>
                  <a:srgbClr val="FFFFFF"/>
                </a:solidFill>
                <a:latin typeface="Poppins Bold"/>
              </a:rPr>
              <a:t> antara kerangka acuan inersia,</a:t>
            </a:r>
          </a:p>
          <a:p>
            <a:pPr algn="just" marL="326278" indent="-163139" lvl="1">
              <a:lnSpc>
                <a:spcPts val="2040"/>
              </a:lnSpc>
              <a:buFont typeface="Arial"/>
              <a:buChar char="•"/>
            </a:pPr>
            <a:r>
              <a:rPr lang="en-US" sz="1511" spc="90">
                <a:solidFill>
                  <a:srgbClr val="FFFFFF"/>
                </a:solidFill>
                <a:latin typeface="Poppins Bold"/>
              </a:rPr>
              <a:t>c adalah</a:t>
            </a:r>
            <a:r>
              <a:rPr lang="en-US" sz="1511" spc="90" u="sng">
                <a:solidFill>
                  <a:srgbClr val="FFFFFF"/>
                </a:solidFill>
                <a:latin typeface="Poppins Bold"/>
                <a:hlinkClick r:id="rId18" tooltip="https://en.wikipedia.org/wiki/Speed_of_light"/>
              </a:rPr>
              <a:t> kecepatan cahaya</a:t>
            </a:r>
            <a:r>
              <a:rPr lang="en-US" sz="1511" spc="90">
                <a:solidFill>
                  <a:srgbClr val="FFFFFF"/>
                </a:solidFill>
                <a:latin typeface="Poppins Bold"/>
              </a:rPr>
              <a:t> dalam ruang hampa,</a:t>
            </a:r>
          </a:p>
          <a:p>
            <a:pPr algn="just" marL="326278" indent="-163139" lvl="1">
              <a:lnSpc>
                <a:spcPts val="2040"/>
              </a:lnSpc>
              <a:buFont typeface="Arial"/>
              <a:buChar char="•"/>
            </a:pPr>
            <a:r>
              <a:rPr lang="en-US" sz="1511" spc="90">
                <a:solidFill>
                  <a:srgbClr val="FFFFFF"/>
                </a:solidFill>
                <a:latin typeface="Poppins Bold"/>
              </a:rPr>
              <a:t>β adalah rasio v ke c ,</a:t>
            </a:r>
          </a:p>
          <a:p>
            <a:pPr algn="just" marL="326278" indent="-163139" lvl="1">
              <a:lnSpc>
                <a:spcPts val="2040"/>
              </a:lnSpc>
              <a:buFont typeface="Arial"/>
              <a:buChar char="•"/>
            </a:pPr>
            <a:r>
              <a:rPr lang="en-US" sz="1511" spc="90">
                <a:solidFill>
                  <a:srgbClr val="FFFFFF"/>
                </a:solidFill>
                <a:latin typeface="Poppins Bold"/>
              </a:rPr>
              <a:t>t adalah </a:t>
            </a:r>
            <a:r>
              <a:rPr lang="en-US" sz="1511" spc="90" u="sng">
                <a:solidFill>
                  <a:srgbClr val="FFFFFF"/>
                </a:solidFill>
                <a:latin typeface="Poppins Bold"/>
                <a:hlinkClick r:id="rId19" tooltip="https://en.wikipedia.org/wiki/Coordinate_time"/>
              </a:rPr>
              <a:t>waktu koordinat</a:t>
            </a:r>
            <a:r>
              <a:rPr lang="en-US" sz="1511" spc="90">
                <a:solidFill>
                  <a:srgbClr val="FFFFFF"/>
                </a:solidFill>
                <a:latin typeface="Poppins Bold"/>
              </a:rPr>
              <a:t> ,</a:t>
            </a:r>
          </a:p>
          <a:p>
            <a:pPr algn="just" marL="326278" indent="-163139" lvl="1">
              <a:lnSpc>
                <a:spcPts val="2040"/>
              </a:lnSpc>
              <a:buFont typeface="Arial"/>
              <a:buChar char="•"/>
            </a:pPr>
            <a:r>
              <a:rPr lang="en-US" sz="1511" spc="90">
                <a:solidFill>
                  <a:srgbClr val="FFFFFF"/>
                </a:solidFill>
                <a:latin typeface="Poppins Bold"/>
              </a:rPr>
              <a:t>τ adalah </a:t>
            </a:r>
            <a:r>
              <a:rPr lang="en-US" sz="1511" spc="90" u="sng">
                <a:solidFill>
                  <a:srgbClr val="FFFFFF"/>
                </a:solidFill>
                <a:latin typeface="Poppins Bold"/>
                <a:hlinkClick r:id="rId20" tooltip="https://en.wikipedia.org/wiki/Proper_time"/>
              </a:rPr>
              <a:t>waktu yang tepat</a:t>
            </a:r>
            <a:r>
              <a:rPr lang="en-US" sz="1511" spc="90">
                <a:solidFill>
                  <a:srgbClr val="FFFFFF"/>
                </a:solidFill>
                <a:latin typeface="Poppins Bold"/>
              </a:rPr>
              <a:t> bagi seorang pengamat (mengukur interval waktu dalam kerangka pengamat itu sendiri).</a:t>
            </a:r>
          </a:p>
          <a:p>
            <a:pPr algn="just" marL="0" indent="0" lvl="0">
              <a:lnSpc>
                <a:spcPts val="204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44573" y="1585770"/>
            <a:ext cx="15600452" cy="7890516"/>
            <a:chOff x="0" y="0"/>
            <a:chExt cx="4108761" cy="2078161"/>
          </a:xfrm>
        </p:grpSpPr>
        <p:sp>
          <p:nvSpPr>
            <p:cNvPr name="Freeform 4" id="4"/>
            <p:cNvSpPr/>
            <p:nvPr/>
          </p:nvSpPr>
          <p:spPr>
            <a:xfrm flipH="false" flipV="false" rot="0">
              <a:off x="0" y="0"/>
              <a:ext cx="4108761" cy="2078161"/>
            </a:xfrm>
            <a:custGeom>
              <a:avLst/>
              <a:gdLst/>
              <a:ahLst/>
              <a:cxnLst/>
              <a:rect r="r" b="b" t="t" l="l"/>
              <a:pathLst>
                <a:path h="2078161" w="4108761">
                  <a:moveTo>
                    <a:pt x="0" y="0"/>
                  </a:moveTo>
                  <a:lnTo>
                    <a:pt x="4108761" y="0"/>
                  </a:lnTo>
                  <a:lnTo>
                    <a:pt x="4108761" y="2078161"/>
                  </a:lnTo>
                  <a:lnTo>
                    <a:pt x="0" y="2078161"/>
                  </a:lnTo>
                  <a:close/>
                </a:path>
              </a:pathLst>
            </a:custGeom>
            <a:solidFill>
              <a:srgbClr val="000000">
                <a:alpha val="29804"/>
              </a:srgbClr>
            </a:solidFill>
            <a:ln w="19050" cap="sq">
              <a:solidFill>
                <a:srgbClr val="FFFFFF">
                  <a:alpha val="29804"/>
                </a:srgbClr>
              </a:solidFill>
              <a:prstDash val="solid"/>
              <a:miter/>
            </a:ln>
          </p:spPr>
        </p:sp>
        <p:sp>
          <p:nvSpPr>
            <p:cNvPr name="TextBox 5" id="5"/>
            <p:cNvSpPr txBox="true"/>
            <p:nvPr/>
          </p:nvSpPr>
          <p:spPr>
            <a:xfrm>
              <a:off x="0" y="-38100"/>
              <a:ext cx="4108761" cy="2116261"/>
            </a:xfrm>
            <a:prstGeom prst="rect">
              <a:avLst/>
            </a:prstGeom>
          </p:spPr>
          <p:txBody>
            <a:bodyPr anchor="ctr" rtlCol="false" tIns="50800" lIns="50800" bIns="50800" rIns="50800"/>
            <a:lstStyle/>
            <a:p>
              <a:pPr algn="just">
                <a:lnSpc>
                  <a:spcPts val="2659"/>
                </a:lnSpc>
                <a:spcBef>
                  <a:spcPct val="0"/>
                </a:spcBef>
              </a:pPr>
            </a:p>
          </p:txBody>
        </p:sp>
      </p:grpSp>
      <p:sp>
        <p:nvSpPr>
          <p:cNvPr name="Freeform 6" id="6"/>
          <p:cNvSpPr/>
          <p:nvPr/>
        </p:nvSpPr>
        <p:spPr>
          <a:xfrm flipH="false" flipV="false" rot="0">
            <a:off x="15635141" y="7589440"/>
            <a:ext cx="5305717" cy="3773691"/>
          </a:xfrm>
          <a:custGeom>
            <a:avLst/>
            <a:gdLst/>
            <a:ahLst/>
            <a:cxnLst/>
            <a:rect r="r" b="b" t="t" l="l"/>
            <a:pathLst>
              <a:path h="3773691" w="5305717">
                <a:moveTo>
                  <a:pt x="0" y="0"/>
                </a:moveTo>
                <a:lnTo>
                  <a:pt x="5305718" y="0"/>
                </a:lnTo>
                <a:lnTo>
                  <a:pt x="5305718" y="3773692"/>
                </a:lnTo>
                <a:lnTo>
                  <a:pt x="0" y="3773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512797" y="0"/>
            <a:ext cx="2474127" cy="2321181"/>
          </a:xfrm>
          <a:custGeom>
            <a:avLst/>
            <a:gdLst/>
            <a:ahLst/>
            <a:cxnLst/>
            <a:rect r="r" b="b" t="t" l="l"/>
            <a:pathLst>
              <a:path h="2321181" w="2474127">
                <a:moveTo>
                  <a:pt x="0" y="0"/>
                </a:moveTo>
                <a:lnTo>
                  <a:pt x="2474127" y="0"/>
                </a:lnTo>
                <a:lnTo>
                  <a:pt x="2474127" y="2321181"/>
                </a:lnTo>
                <a:lnTo>
                  <a:pt x="0" y="23211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14014" y="3469673"/>
            <a:ext cx="2579853" cy="2312887"/>
          </a:xfrm>
          <a:custGeom>
            <a:avLst/>
            <a:gdLst/>
            <a:ahLst/>
            <a:cxnLst/>
            <a:rect r="r" b="b" t="t" l="l"/>
            <a:pathLst>
              <a:path h="2312887" w="2579853">
                <a:moveTo>
                  <a:pt x="0" y="0"/>
                </a:moveTo>
                <a:lnTo>
                  <a:pt x="2579854" y="0"/>
                </a:lnTo>
                <a:lnTo>
                  <a:pt x="2579854" y="2312887"/>
                </a:lnTo>
                <a:lnTo>
                  <a:pt x="0" y="2312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315515" y="7589440"/>
            <a:ext cx="4458568" cy="1479569"/>
          </a:xfrm>
          <a:custGeom>
            <a:avLst/>
            <a:gdLst/>
            <a:ahLst/>
            <a:cxnLst/>
            <a:rect r="r" b="b" t="t" l="l"/>
            <a:pathLst>
              <a:path h="1479569" w="4458568">
                <a:moveTo>
                  <a:pt x="0" y="0"/>
                </a:moveTo>
                <a:lnTo>
                  <a:pt x="4458568" y="0"/>
                </a:lnTo>
                <a:lnTo>
                  <a:pt x="4458568" y="1479569"/>
                </a:lnTo>
                <a:lnTo>
                  <a:pt x="0" y="1479569"/>
                </a:lnTo>
                <a:lnTo>
                  <a:pt x="0" y="0"/>
                </a:lnTo>
                <a:close/>
              </a:path>
            </a:pathLst>
          </a:custGeom>
          <a:blipFill>
            <a:blip r:embed="rId9"/>
            <a:stretch>
              <a:fillRect l="0" t="0" r="0" b="0"/>
            </a:stretch>
          </a:blipFill>
        </p:spPr>
      </p:sp>
      <p:sp>
        <p:nvSpPr>
          <p:cNvPr name="Freeform 10" id="10"/>
          <p:cNvSpPr/>
          <p:nvPr/>
        </p:nvSpPr>
        <p:spPr>
          <a:xfrm flipH="false" flipV="false" rot="0">
            <a:off x="2307509" y="4073090"/>
            <a:ext cx="3547956" cy="1709470"/>
          </a:xfrm>
          <a:custGeom>
            <a:avLst/>
            <a:gdLst/>
            <a:ahLst/>
            <a:cxnLst/>
            <a:rect r="r" b="b" t="t" l="l"/>
            <a:pathLst>
              <a:path h="1709470" w="3547956">
                <a:moveTo>
                  <a:pt x="0" y="0"/>
                </a:moveTo>
                <a:lnTo>
                  <a:pt x="3547956" y="0"/>
                </a:lnTo>
                <a:lnTo>
                  <a:pt x="3547956" y="1709470"/>
                </a:lnTo>
                <a:lnTo>
                  <a:pt x="0" y="1709470"/>
                </a:lnTo>
                <a:lnTo>
                  <a:pt x="0" y="0"/>
                </a:lnTo>
                <a:close/>
              </a:path>
            </a:pathLst>
          </a:custGeom>
          <a:blipFill>
            <a:blip r:embed="rId10"/>
            <a:stretch>
              <a:fillRect l="0" t="0" r="0" b="0"/>
            </a:stretch>
          </a:blipFill>
        </p:spPr>
      </p:sp>
      <p:sp>
        <p:nvSpPr>
          <p:cNvPr name="TextBox 11" id="11"/>
          <p:cNvSpPr txBox="true"/>
          <p:nvPr/>
        </p:nvSpPr>
        <p:spPr>
          <a:xfrm rot="0">
            <a:off x="3875588" y="694004"/>
            <a:ext cx="9889765" cy="1382916"/>
          </a:xfrm>
          <a:prstGeom prst="rect">
            <a:avLst/>
          </a:prstGeom>
        </p:spPr>
        <p:txBody>
          <a:bodyPr anchor="t" rtlCol="false" tIns="0" lIns="0" bIns="0" rIns="0">
            <a:spAutoFit/>
          </a:bodyPr>
          <a:lstStyle/>
          <a:p>
            <a:pPr algn="ctr">
              <a:lnSpc>
                <a:spcPts val="10602"/>
              </a:lnSpc>
            </a:pPr>
            <a:r>
              <a:rPr lang="en-US" sz="8910">
                <a:solidFill>
                  <a:srgbClr val="FFFFFF"/>
                </a:solidFill>
                <a:latin typeface="Ahkio"/>
              </a:rPr>
              <a:t>STRUKTUR PROGRAM</a:t>
            </a:r>
          </a:p>
        </p:txBody>
      </p:sp>
      <p:sp>
        <p:nvSpPr>
          <p:cNvPr name="TextBox 12" id="12"/>
          <p:cNvSpPr txBox="true"/>
          <p:nvPr/>
        </p:nvSpPr>
        <p:spPr>
          <a:xfrm rot="0">
            <a:off x="2307509" y="2077742"/>
            <a:ext cx="14205288" cy="1612583"/>
          </a:xfrm>
          <a:prstGeom prst="rect">
            <a:avLst/>
          </a:prstGeom>
        </p:spPr>
        <p:txBody>
          <a:bodyPr anchor="t" rtlCol="false" tIns="0" lIns="0" bIns="0" rIns="0">
            <a:spAutoFit/>
          </a:bodyPr>
          <a:lstStyle/>
          <a:p>
            <a:pPr algn="just" marL="0" indent="0" lvl="0">
              <a:lnSpc>
                <a:spcPts val="3172"/>
              </a:lnSpc>
              <a:spcBef>
                <a:spcPct val="0"/>
              </a:spcBef>
            </a:pPr>
            <a:r>
              <a:rPr lang="en-US" sz="2349" spc="140">
                <a:solidFill>
                  <a:srgbClr val="FFFFFF"/>
                </a:solidFill>
                <a:latin typeface="Poppins Bold"/>
              </a:rPr>
              <a:t>       Program ini menggunakan rumus dilatasi waktu dengan menghitung waktu yang dirasakan oleh pengamat bergerak dalam cakupan ruang relativistik yaitu kecepatan cahaya untuk mendapatkan (membandingkan) waktu yang dirasakan oleh pengamat diam, adapun rumusnya adalah:</a:t>
            </a:r>
          </a:p>
        </p:txBody>
      </p:sp>
      <p:sp>
        <p:nvSpPr>
          <p:cNvPr name="TextBox 13" id="13"/>
          <p:cNvSpPr txBox="true"/>
          <p:nvPr/>
        </p:nvSpPr>
        <p:spPr>
          <a:xfrm rot="0">
            <a:off x="6180749" y="3815143"/>
            <a:ext cx="10595814" cy="2412683"/>
          </a:xfrm>
          <a:prstGeom prst="rect">
            <a:avLst/>
          </a:prstGeom>
        </p:spPr>
        <p:txBody>
          <a:bodyPr anchor="t" rtlCol="false" tIns="0" lIns="0" bIns="0" rIns="0">
            <a:spAutoFit/>
          </a:bodyPr>
          <a:lstStyle/>
          <a:p>
            <a:pPr algn="just">
              <a:lnSpc>
                <a:spcPts val="3172"/>
              </a:lnSpc>
            </a:pPr>
            <a:r>
              <a:rPr lang="en-US" sz="2349" spc="140">
                <a:solidFill>
                  <a:srgbClr val="FFFFFF"/>
                </a:solidFill>
                <a:latin typeface="Poppins Bold"/>
              </a:rPr>
              <a:t>Dengan:</a:t>
            </a:r>
          </a:p>
          <a:p>
            <a:pPr algn="just">
              <a:lnSpc>
                <a:spcPts val="3172"/>
              </a:lnSpc>
            </a:pPr>
            <a:r>
              <a:rPr lang="en-US" sz="2349" spc="140">
                <a:solidFill>
                  <a:srgbClr val="FFFFFF"/>
                </a:solidFill>
                <a:latin typeface="Poppins Bold"/>
              </a:rPr>
              <a:t>t': Waktu yang dirasakan oleh pengamat diam (tahun)</a:t>
            </a:r>
          </a:p>
          <a:p>
            <a:pPr algn="just">
              <a:lnSpc>
                <a:spcPts val="3172"/>
              </a:lnSpc>
            </a:pPr>
            <a:r>
              <a:rPr lang="en-US" sz="2349" spc="140">
                <a:solidFill>
                  <a:srgbClr val="FFFFFF"/>
                </a:solidFill>
                <a:latin typeface="Poppins Bold"/>
              </a:rPr>
              <a:t>t: Waktu yang dirasakan oleh astronot (tahun)</a:t>
            </a:r>
          </a:p>
          <a:p>
            <a:pPr algn="just">
              <a:lnSpc>
                <a:spcPts val="3172"/>
              </a:lnSpc>
            </a:pPr>
            <a:r>
              <a:rPr lang="en-US" sz="2349" spc="140">
                <a:solidFill>
                  <a:srgbClr val="FFFFFF"/>
                </a:solidFill>
                <a:latin typeface="Poppins Bold"/>
              </a:rPr>
              <a:t>v : Kecepatan relatif pesawat terhadap kecepatan cahaya (c)</a:t>
            </a:r>
          </a:p>
          <a:p>
            <a:pPr algn="just">
              <a:lnSpc>
                <a:spcPts val="3172"/>
              </a:lnSpc>
            </a:pPr>
            <a:r>
              <a:rPr lang="en-US" sz="2349" spc="140">
                <a:solidFill>
                  <a:srgbClr val="FFFFFF"/>
                </a:solidFill>
                <a:latin typeface="Poppins Bold"/>
              </a:rPr>
              <a:t>c: Kecepatan cahaya (3x10^8 m/s)</a:t>
            </a:r>
          </a:p>
          <a:p>
            <a:pPr algn="just" marL="0" indent="0" lvl="0">
              <a:lnSpc>
                <a:spcPts val="3172"/>
              </a:lnSpc>
              <a:spcBef>
                <a:spcPct val="0"/>
              </a:spcBef>
            </a:pPr>
          </a:p>
        </p:txBody>
      </p:sp>
      <p:sp>
        <p:nvSpPr>
          <p:cNvPr name="TextBox 14" id="14"/>
          <p:cNvSpPr txBox="true"/>
          <p:nvPr/>
        </p:nvSpPr>
        <p:spPr>
          <a:xfrm rot="0">
            <a:off x="2307509" y="5945779"/>
            <a:ext cx="14205288" cy="1212533"/>
          </a:xfrm>
          <a:prstGeom prst="rect">
            <a:avLst/>
          </a:prstGeom>
        </p:spPr>
        <p:txBody>
          <a:bodyPr anchor="t" rtlCol="false" tIns="0" lIns="0" bIns="0" rIns="0">
            <a:spAutoFit/>
          </a:bodyPr>
          <a:lstStyle/>
          <a:p>
            <a:pPr algn="just" marL="0" indent="0" lvl="0">
              <a:lnSpc>
                <a:spcPts val="3172"/>
              </a:lnSpc>
              <a:spcBef>
                <a:spcPct val="0"/>
              </a:spcBef>
            </a:pPr>
            <a:r>
              <a:rPr lang="en-US" sz="2349" spc="140">
                <a:solidFill>
                  <a:srgbClr val="FFFFFF"/>
                </a:solidFill>
                <a:latin typeface="Poppins Bold"/>
              </a:rPr>
              <a:t>       Namun, dalam program ini saya mengubah rumusnya supaya kita dapat melihat bagaimana seorang astronot merasakan waktu ketika dia bergerak dengan kecepatan cahaya, rumusnya menjadi: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54381" y="1028700"/>
            <a:ext cx="12979238" cy="8741543"/>
            <a:chOff x="0" y="0"/>
            <a:chExt cx="3418400" cy="2302300"/>
          </a:xfrm>
        </p:grpSpPr>
        <p:sp>
          <p:nvSpPr>
            <p:cNvPr name="Freeform 4" id="4"/>
            <p:cNvSpPr/>
            <p:nvPr/>
          </p:nvSpPr>
          <p:spPr>
            <a:xfrm flipH="false" flipV="false" rot="0">
              <a:off x="0" y="0"/>
              <a:ext cx="3418400" cy="2302300"/>
            </a:xfrm>
            <a:custGeom>
              <a:avLst/>
              <a:gdLst/>
              <a:ahLst/>
              <a:cxnLst/>
              <a:rect r="r" b="b" t="t" l="l"/>
              <a:pathLst>
                <a:path h="2302300" w="3418400">
                  <a:moveTo>
                    <a:pt x="0" y="0"/>
                  </a:moveTo>
                  <a:lnTo>
                    <a:pt x="3418400" y="0"/>
                  </a:lnTo>
                  <a:lnTo>
                    <a:pt x="3418400" y="2302300"/>
                  </a:lnTo>
                  <a:lnTo>
                    <a:pt x="0" y="2302300"/>
                  </a:lnTo>
                  <a:close/>
                </a:path>
              </a:pathLst>
            </a:custGeom>
            <a:solidFill>
              <a:srgbClr val="000000">
                <a:alpha val="29804"/>
              </a:srgbClr>
            </a:solidFill>
            <a:ln w="19050" cap="sq">
              <a:solidFill>
                <a:srgbClr val="FFFFFF">
                  <a:alpha val="29804"/>
                </a:srgbClr>
              </a:solidFill>
              <a:prstDash val="solid"/>
              <a:miter/>
            </a:ln>
          </p:spPr>
        </p:sp>
        <p:sp>
          <p:nvSpPr>
            <p:cNvPr name="TextBox 5" id="5"/>
            <p:cNvSpPr txBox="true"/>
            <p:nvPr/>
          </p:nvSpPr>
          <p:spPr>
            <a:xfrm>
              <a:off x="0" y="-38100"/>
              <a:ext cx="3418400" cy="2340400"/>
            </a:xfrm>
            <a:prstGeom prst="rect">
              <a:avLst/>
            </a:prstGeom>
          </p:spPr>
          <p:txBody>
            <a:bodyPr anchor="ctr" rtlCol="false" tIns="50800" lIns="50800" bIns="50800" rIns="50800"/>
            <a:lstStyle/>
            <a:p>
              <a:pPr algn="just">
                <a:lnSpc>
                  <a:spcPts val="2659"/>
                </a:lnSpc>
                <a:spcBef>
                  <a:spcPct val="0"/>
                </a:spcBef>
              </a:pPr>
            </a:p>
          </p:txBody>
        </p:sp>
      </p:grpSp>
      <p:sp>
        <p:nvSpPr>
          <p:cNvPr name="Freeform 6" id="6"/>
          <p:cNvSpPr/>
          <p:nvPr/>
        </p:nvSpPr>
        <p:spPr>
          <a:xfrm flipH="false" flipV="false" rot="1805539">
            <a:off x="-704626" y="7636439"/>
            <a:ext cx="4027275" cy="2114882"/>
          </a:xfrm>
          <a:custGeom>
            <a:avLst/>
            <a:gdLst/>
            <a:ahLst/>
            <a:cxnLst/>
            <a:rect r="r" b="b" t="t" l="l"/>
            <a:pathLst>
              <a:path h="2114882" w="4027275">
                <a:moveTo>
                  <a:pt x="0" y="0"/>
                </a:moveTo>
                <a:lnTo>
                  <a:pt x="4027275" y="0"/>
                </a:lnTo>
                <a:lnTo>
                  <a:pt x="4027275" y="2114881"/>
                </a:lnTo>
                <a:lnTo>
                  <a:pt x="0" y="21148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83537" y="5614395"/>
            <a:ext cx="4666258" cy="5004030"/>
          </a:xfrm>
          <a:custGeom>
            <a:avLst/>
            <a:gdLst/>
            <a:ahLst/>
            <a:cxnLst/>
            <a:rect r="r" b="b" t="t" l="l"/>
            <a:pathLst>
              <a:path h="5004030" w="4666258">
                <a:moveTo>
                  <a:pt x="0" y="0"/>
                </a:moveTo>
                <a:lnTo>
                  <a:pt x="4666258" y="0"/>
                </a:lnTo>
                <a:lnTo>
                  <a:pt x="4666258" y="5004029"/>
                </a:lnTo>
                <a:lnTo>
                  <a:pt x="0" y="5004029"/>
                </a:lnTo>
                <a:lnTo>
                  <a:pt x="0" y="0"/>
                </a:lnTo>
                <a:close/>
              </a:path>
            </a:pathLst>
          </a:custGeom>
          <a:blipFill>
            <a:blip r:embed="rId5"/>
            <a:stretch>
              <a:fillRect l="0" t="0" r="0" b="0"/>
            </a:stretch>
          </a:blipFill>
        </p:spPr>
      </p:sp>
      <p:sp>
        <p:nvSpPr>
          <p:cNvPr name="Freeform 8" id="8"/>
          <p:cNvSpPr/>
          <p:nvPr/>
        </p:nvSpPr>
        <p:spPr>
          <a:xfrm flipH="true" flipV="false" rot="0">
            <a:off x="-2193410" y="-565777"/>
            <a:ext cx="5305717" cy="3773691"/>
          </a:xfrm>
          <a:custGeom>
            <a:avLst/>
            <a:gdLst/>
            <a:ahLst/>
            <a:cxnLst/>
            <a:rect r="r" b="b" t="t" l="l"/>
            <a:pathLst>
              <a:path h="3773691" w="5305717">
                <a:moveTo>
                  <a:pt x="5305717" y="0"/>
                </a:moveTo>
                <a:lnTo>
                  <a:pt x="0" y="0"/>
                </a:lnTo>
                <a:lnTo>
                  <a:pt x="0" y="3773691"/>
                </a:lnTo>
                <a:lnTo>
                  <a:pt x="5305717" y="3773691"/>
                </a:lnTo>
                <a:lnTo>
                  <a:pt x="53057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383537" y="-556252"/>
            <a:ext cx="3751525" cy="3519613"/>
          </a:xfrm>
          <a:custGeom>
            <a:avLst/>
            <a:gdLst/>
            <a:ahLst/>
            <a:cxnLst/>
            <a:rect r="r" b="b" t="t" l="l"/>
            <a:pathLst>
              <a:path h="3519613" w="3751525">
                <a:moveTo>
                  <a:pt x="0" y="0"/>
                </a:moveTo>
                <a:lnTo>
                  <a:pt x="3751526" y="0"/>
                </a:lnTo>
                <a:lnTo>
                  <a:pt x="3751526" y="3519613"/>
                </a:lnTo>
                <a:lnTo>
                  <a:pt x="0" y="35196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079513" y="-71372"/>
            <a:ext cx="8128974" cy="1382916"/>
          </a:xfrm>
          <a:prstGeom prst="rect">
            <a:avLst/>
          </a:prstGeom>
        </p:spPr>
        <p:txBody>
          <a:bodyPr anchor="t" rtlCol="false" tIns="0" lIns="0" bIns="0" rIns="0">
            <a:spAutoFit/>
          </a:bodyPr>
          <a:lstStyle/>
          <a:p>
            <a:pPr algn="ctr">
              <a:lnSpc>
                <a:spcPts val="10602"/>
              </a:lnSpc>
            </a:pPr>
            <a:r>
              <a:rPr lang="en-US" sz="8910">
                <a:solidFill>
                  <a:srgbClr val="FFFFFF"/>
                </a:solidFill>
                <a:latin typeface="Ahkio"/>
              </a:rPr>
              <a:t>DASAR TEORI</a:t>
            </a:r>
          </a:p>
        </p:txBody>
      </p:sp>
      <p:sp>
        <p:nvSpPr>
          <p:cNvPr name="TextBox 11" id="11"/>
          <p:cNvSpPr txBox="true"/>
          <p:nvPr/>
        </p:nvSpPr>
        <p:spPr>
          <a:xfrm rot="0">
            <a:off x="2859606" y="1239223"/>
            <a:ext cx="12523931" cy="4004056"/>
          </a:xfrm>
          <a:prstGeom prst="rect">
            <a:avLst/>
          </a:prstGeom>
        </p:spPr>
        <p:txBody>
          <a:bodyPr anchor="t" rtlCol="false" tIns="0" lIns="0" bIns="0" rIns="0">
            <a:spAutoFit/>
          </a:bodyPr>
          <a:lstStyle/>
          <a:p>
            <a:pPr algn="just" marL="0" indent="0" lvl="0">
              <a:lnSpc>
                <a:spcPts val="2866"/>
              </a:lnSpc>
            </a:pPr>
            <a:r>
              <a:rPr lang="en-US" sz="2349" spc="140">
                <a:solidFill>
                  <a:srgbClr val="FFFFFF"/>
                </a:solidFill>
                <a:latin typeface="Poppins Bold"/>
              </a:rPr>
              <a:t>     Bahasa C merupakan hasil pengembangan dari Bahasa B oleh Brian W. Kerninghan &amp; Dennis M. Ritchie dari AT&amp;T Laboratories pada tahun 1978. Sejak tahun 1980, bahasa C banyak digunakan pada pemrograman di Eropa yang sebelumnya menggunakan Bahasa B dan BCPL. Pada tahun 1985 lahirlah secara resmi Bahasa Pemrograman baru hasil pengembangan dari C yang dikenal dengan nama C++. Bahasa C++ mengalami dua tahap evolusi yang pertama dirilis oleh AT&amp;T Laboratories dinamakan efront yang hanya berupa kompiler yang menerjemahkan C++ menjadi  bahasa C. Mulai tahun 1990 C++ menjadi Bahasa Berorientasi Objek yang digunakan oleh sebagian besar pemrogram professional (Harumy, dkk., 2016)</a:t>
            </a:r>
          </a:p>
        </p:txBody>
      </p:sp>
      <p:sp>
        <p:nvSpPr>
          <p:cNvPr name="TextBox 12" id="12"/>
          <p:cNvSpPr txBox="true"/>
          <p:nvPr/>
        </p:nvSpPr>
        <p:spPr>
          <a:xfrm rot="0">
            <a:off x="2859606" y="5604870"/>
            <a:ext cx="12523931" cy="4004056"/>
          </a:xfrm>
          <a:prstGeom prst="rect">
            <a:avLst/>
          </a:prstGeom>
        </p:spPr>
        <p:txBody>
          <a:bodyPr anchor="t" rtlCol="false" tIns="0" lIns="0" bIns="0" rIns="0">
            <a:spAutoFit/>
          </a:bodyPr>
          <a:lstStyle/>
          <a:p>
            <a:pPr algn="just" marL="0" indent="0" lvl="0">
              <a:lnSpc>
                <a:spcPts val="2866"/>
              </a:lnSpc>
            </a:pPr>
            <a:r>
              <a:rPr lang="en-US" sz="2349" spc="140">
                <a:solidFill>
                  <a:srgbClr val="FFFFFF"/>
                </a:solidFill>
                <a:latin typeface="Poppins Bold"/>
              </a:rPr>
              <a:t>   Statement for digunakan untuk perulangan yang telah diketahui secara tepat berapa kali statement akan diproses(diulang). Struktur if yaitu suatu struktur dimana instruksi hanya akan dijalankan jika suatu kondisi terpenuhi, Sedangkan pada if-else, instruksi ini akan menjalankan instruksi lain jika kondisi tidak terpenuhi. Switch case dijalankan sesuai keputusan pengguna dalam memilih opsi case. Fungsi adalah subprogram yang memberikan atau mengembalikan sebuah nilai dari tipe tertentu. Seperti juga prosedur, fungsi adalah subprogram yang melakukan aktivitas spesifik. Larik (array) adalah tipe data bentukan terstruktur yang digunakan untuk menyimpan serangkaian elemen yang bertipe sama. (Monado dan Koriyanti, 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1170154"/>
            <a:ext cx="15892368" cy="8778858"/>
            <a:chOff x="0" y="0"/>
            <a:chExt cx="4185644" cy="2312127"/>
          </a:xfrm>
        </p:grpSpPr>
        <p:sp>
          <p:nvSpPr>
            <p:cNvPr name="Freeform 4" id="4"/>
            <p:cNvSpPr/>
            <p:nvPr/>
          </p:nvSpPr>
          <p:spPr>
            <a:xfrm flipH="false" flipV="false" rot="0">
              <a:off x="0" y="0"/>
              <a:ext cx="4185644" cy="2312127"/>
            </a:xfrm>
            <a:custGeom>
              <a:avLst/>
              <a:gdLst/>
              <a:ahLst/>
              <a:cxnLst/>
              <a:rect r="r" b="b" t="t" l="l"/>
              <a:pathLst>
                <a:path h="2312127" w="4185644">
                  <a:moveTo>
                    <a:pt x="0" y="0"/>
                  </a:moveTo>
                  <a:lnTo>
                    <a:pt x="4185644" y="0"/>
                  </a:lnTo>
                  <a:lnTo>
                    <a:pt x="4185644" y="2312127"/>
                  </a:lnTo>
                  <a:lnTo>
                    <a:pt x="0" y="2312127"/>
                  </a:lnTo>
                  <a:close/>
                </a:path>
              </a:pathLst>
            </a:custGeom>
            <a:solidFill>
              <a:srgbClr val="000000">
                <a:alpha val="29804"/>
              </a:srgbClr>
            </a:solidFill>
            <a:ln w="19050" cap="sq">
              <a:solidFill>
                <a:srgbClr val="FFFFFF">
                  <a:alpha val="29804"/>
                </a:srgbClr>
              </a:solidFill>
              <a:prstDash val="solid"/>
              <a:miter/>
            </a:ln>
          </p:spPr>
        </p:sp>
        <p:sp>
          <p:nvSpPr>
            <p:cNvPr name="TextBox 5" id="5"/>
            <p:cNvSpPr txBox="true"/>
            <p:nvPr/>
          </p:nvSpPr>
          <p:spPr>
            <a:xfrm>
              <a:off x="0" y="-38100"/>
              <a:ext cx="4185644" cy="235022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37091" y="1206285"/>
            <a:ext cx="16276744" cy="8901990"/>
          </a:xfrm>
          <a:prstGeom prst="rect">
            <a:avLst/>
          </a:prstGeom>
        </p:spPr>
        <p:txBody>
          <a:bodyPr anchor="t" rtlCol="false" tIns="0" lIns="0" bIns="0" rIns="0">
            <a:spAutoFit/>
          </a:bodyPr>
          <a:lstStyle/>
          <a:p>
            <a:pPr algn="just">
              <a:lnSpc>
                <a:spcPts val="2975"/>
              </a:lnSpc>
            </a:pPr>
            <a:r>
              <a:rPr lang="en-US" sz="2203" spc="132">
                <a:solidFill>
                  <a:srgbClr val="FFFFFF"/>
                </a:solidFill>
                <a:latin typeface="Montserrat Bold"/>
              </a:rPr>
              <a:t>Program Utama:</a:t>
            </a:r>
          </a:p>
          <a:p>
            <a:pPr algn="just">
              <a:lnSpc>
                <a:spcPts val="2975"/>
              </a:lnSpc>
            </a:pPr>
            <a:r>
              <a:rPr lang="en-US" sz="2203" spc="132">
                <a:solidFill>
                  <a:srgbClr val="FFFFFF"/>
                </a:solidFill>
                <a:latin typeface="Montserrat Bold"/>
              </a:rPr>
              <a:t>Fungsi main</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1. Menampilkan informasi tentang program dan rumus yang digunakan.</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2. Menampilkan pilihan menu kepada pengguna.</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3. Menerima input pilihan menu dari pengguna.</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4. Jika pengguna memilih menu 1:</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a. Menerima input t_aksen dan v dari pengguna.</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b. Menghitung t menggunakan fungsi hitungWaktu(t_aksen, v).</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c. Mencetak hasil perhitungan.</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5. Jika pengguna memilih menu 2:</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a. Menerima input t_aksen dari pengguna.</a:t>
            </a:r>
          </a:p>
          <a:p>
            <a:pPr algn="just">
              <a:lnSpc>
                <a:spcPts val="2975"/>
              </a:lnSpc>
            </a:pPr>
            <a:r>
              <a:rPr lang="en-US" sz="2203" spc="132">
                <a:solidFill>
                  <a:srgbClr val="FFFFFF"/>
                </a:solidFill>
                <a:latin typeface="Montserrat Bold"/>
              </a:rPr>
              <a:t>           b. Inisialisasi v_nilai dan t_nilai sebagai larik</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c</a:t>
            </a:r>
            <a:r>
              <a:rPr lang="en-US" sz="2203" spc="132">
                <a:solidFill>
                  <a:srgbClr val="FFFFFF"/>
                </a:solidFill>
                <a:latin typeface="Montserrat Bold"/>
              </a:rPr>
              <a:t>. Memanggil fungsi hitungWaktuVBerulang(t_aksen).</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6. Jika pengguna memilih menu lainnya, menampilkan pesan “Pilihan menu tidak valid.”</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7. Program berakhir dengan mengembalikan nilai 0</a:t>
            </a:r>
          </a:p>
          <a:p>
            <a:pPr algn="just">
              <a:lnSpc>
                <a:spcPts val="2975"/>
              </a:lnSpc>
            </a:pPr>
          </a:p>
          <a:p>
            <a:pPr algn="just">
              <a:lnSpc>
                <a:spcPts val="2975"/>
              </a:lnSpc>
            </a:pPr>
            <a:r>
              <a:rPr lang="en-US" sz="2203" spc="132">
                <a:solidFill>
                  <a:srgbClr val="FFFFFF"/>
                </a:solidFill>
                <a:latin typeface="Montserrat Bold"/>
              </a:rPr>
              <a:t>Sub Program:</a:t>
            </a:r>
          </a:p>
          <a:p>
            <a:pPr algn="just">
              <a:lnSpc>
                <a:spcPts val="2975"/>
              </a:lnSpc>
            </a:pPr>
          </a:p>
          <a:p>
            <a:pPr algn="just">
              <a:lnSpc>
                <a:spcPts val="2975"/>
              </a:lnSpc>
            </a:pPr>
            <a:r>
              <a:rPr lang="en-US" sz="2203" spc="132">
                <a:solidFill>
                  <a:srgbClr val="FFFFFF"/>
                </a:solidFill>
                <a:latin typeface="Montserrat Bold"/>
              </a:rPr>
              <a:t>Fungsi hitungWaktu</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1. Jika v sama dengan 0, fungsi mengembalikan -1.</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2. Jika tidak, fungsi mengembalikan hasil dari rumus t_aksen * sqrt(1 - pow(v, 2) / pow(c, 2)).</a:t>
            </a:r>
          </a:p>
          <a:p>
            <a:pPr algn="just">
              <a:lnSpc>
                <a:spcPts val="2975"/>
              </a:lnSpc>
            </a:pPr>
            <a:r>
              <a:rPr lang="en-US" sz="2203" spc="132">
                <a:solidFill>
                  <a:srgbClr val="FFFFFF"/>
                </a:solidFill>
                <a:latin typeface="Montserrat Bold"/>
              </a:rPr>
              <a:t>Fungsi hitungWaktuVBerulang(t_aksen)</a:t>
            </a:r>
          </a:p>
          <a:p>
            <a:pPr algn="just">
              <a:lnSpc>
                <a:spcPts val="2975"/>
              </a:lnSpc>
            </a:pPr>
            <a:r>
              <a:rPr lang="en-US" sz="2203" spc="132">
                <a:solidFill>
                  <a:srgbClr val="FFFFFF"/>
                </a:solidFill>
                <a:latin typeface="Montserrat"/>
              </a:rPr>
              <a:t> </a:t>
            </a:r>
            <a:r>
              <a:rPr lang="en-US" sz="2203" spc="132">
                <a:solidFill>
                  <a:srgbClr val="FFFFFF"/>
                </a:solidFill>
                <a:latin typeface="Montserrat Bold"/>
              </a:rPr>
              <a:t>1. Menghitung dan mencetak nilai t untuk berbagai nilai v dari 0 hingga 1 (dalam selang 0.1).</a:t>
            </a:r>
          </a:p>
          <a:p>
            <a:pPr algn="just" marL="0" indent="0" lvl="0">
              <a:lnSpc>
                <a:spcPts val="2975"/>
              </a:lnSpc>
              <a:spcBef>
                <a:spcPct val="0"/>
              </a:spcBef>
            </a:pPr>
          </a:p>
        </p:txBody>
      </p:sp>
      <p:sp>
        <p:nvSpPr>
          <p:cNvPr name="TextBox 7" id="7"/>
          <p:cNvSpPr txBox="true"/>
          <p:nvPr/>
        </p:nvSpPr>
        <p:spPr>
          <a:xfrm rot="0">
            <a:off x="5311882" y="308309"/>
            <a:ext cx="7248396" cy="1037610"/>
          </a:xfrm>
          <a:prstGeom prst="rect">
            <a:avLst/>
          </a:prstGeom>
        </p:spPr>
        <p:txBody>
          <a:bodyPr anchor="t" rtlCol="false" tIns="0" lIns="0" bIns="0" rIns="0">
            <a:spAutoFit/>
          </a:bodyPr>
          <a:lstStyle/>
          <a:p>
            <a:pPr algn="ctr">
              <a:lnSpc>
                <a:spcPts val="7768"/>
              </a:lnSpc>
            </a:pPr>
            <a:r>
              <a:rPr lang="en-US" sz="7469">
                <a:solidFill>
                  <a:srgbClr val="FFFFFF"/>
                </a:solidFill>
                <a:latin typeface="Ahkio"/>
              </a:rPr>
              <a:t>ALGORITMA</a:t>
            </a:r>
          </a:p>
        </p:txBody>
      </p:sp>
      <p:sp>
        <p:nvSpPr>
          <p:cNvPr name="Freeform 8" id="8"/>
          <p:cNvSpPr/>
          <p:nvPr/>
        </p:nvSpPr>
        <p:spPr>
          <a:xfrm flipH="false" flipV="false" rot="-2700000">
            <a:off x="15992830" y="389004"/>
            <a:ext cx="1318650" cy="2365292"/>
          </a:xfrm>
          <a:custGeom>
            <a:avLst/>
            <a:gdLst/>
            <a:ahLst/>
            <a:cxnLst/>
            <a:rect r="r" b="b" t="t" l="l"/>
            <a:pathLst>
              <a:path h="2365292" w="1318650">
                <a:moveTo>
                  <a:pt x="0" y="0"/>
                </a:moveTo>
                <a:lnTo>
                  <a:pt x="1318650" y="0"/>
                </a:lnTo>
                <a:lnTo>
                  <a:pt x="1318650" y="2365291"/>
                </a:lnTo>
                <a:lnTo>
                  <a:pt x="0" y="2365291"/>
                </a:lnTo>
                <a:lnTo>
                  <a:pt x="0" y="0"/>
                </a:lnTo>
                <a:close/>
              </a:path>
            </a:pathLst>
          </a:custGeom>
          <a:blipFill>
            <a:blip r:embed="rId3"/>
            <a:stretch>
              <a:fillRect l="0" t="0" r="0" b="0"/>
            </a:stretch>
          </a:blipFill>
        </p:spPr>
      </p:sp>
      <p:sp>
        <p:nvSpPr>
          <p:cNvPr name="Freeform 9" id="9"/>
          <p:cNvSpPr/>
          <p:nvPr/>
        </p:nvSpPr>
        <p:spPr>
          <a:xfrm flipH="false" flipV="false" rot="0">
            <a:off x="4125741" y="-12673"/>
            <a:ext cx="1604747" cy="1584323"/>
          </a:xfrm>
          <a:custGeom>
            <a:avLst/>
            <a:gdLst/>
            <a:ahLst/>
            <a:cxnLst/>
            <a:rect r="r" b="b" t="t" l="l"/>
            <a:pathLst>
              <a:path h="1584323" w="1604747">
                <a:moveTo>
                  <a:pt x="0" y="0"/>
                </a:moveTo>
                <a:lnTo>
                  <a:pt x="1604747" y="0"/>
                </a:lnTo>
                <a:lnTo>
                  <a:pt x="1604747" y="1584323"/>
                </a:lnTo>
                <a:lnTo>
                  <a:pt x="0" y="1584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82686" y="2239902"/>
            <a:ext cx="8943149" cy="7085857"/>
            <a:chOff x="0" y="0"/>
            <a:chExt cx="2355397" cy="1866234"/>
          </a:xfrm>
        </p:grpSpPr>
        <p:sp>
          <p:nvSpPr>
            <p:cNvPr name="Freeform 4" id="4"/>
            <p:cNvSpPr/>
            <p:nvPr/>
          </p:nvSpPr>
          <p:spPr>
            <a:xfrm flipH="false" flipV="false" rot="0">
              <a:off x="0" y="0"/>
              <a:ext cx="2355397" cy="1866234"/>
            </a:xfrm>
            <a:custGeom>
              <a:avLst/>
              <a:gdLst/>
              <a:ahLst/>
              <a:cxnLst/>
              <a:rect r="r" b="b" t="t" l="l"/>
              <a:pathLst>
                <a:path h="1866234" w="2355397">
                  <a:moveTo>
                    <a:pt x="0" y="0"/>
                  </a:moveTo>
                  <a:lnTo>
                    <a:pt x="2355397" y="0"/>
                  </a:lnTo>
                  <a:lnTo>
                    <a:pt x="2355397" y="1866234"/>
                  </a:lnTo>
                  <a:lnTo>
                    <a:pt x="0" y="1866234"/>
                  </a:lnTo>
                  <a:close/>
                </a:path>
              </a:pathLst>
            </a:custGeom>
            <a:solidFill>
              <a:srgbClr val="F2F2F2">
                <a:alpha val="51765"/>
              </a:srgbClr>
            </a:solidFill>
            <a:ln w="19050" cap="sq">
              <a:solidFill>
                <a:srgbClr val="FFFFFF">
                  <a:alpha val="51765"/>
                </a:srgbClr>
              </a:solidFill>
              <a:prstDash val="solid"/>
              <a:miter/>
            </a:ln>
          </p:spPr>
        </p:sp>
        <p:sp>
          <p:nvSpPr>
            <p:cNvPr name="TextBox 5" id="5"/>
            <p:cNvSpPr txBox="true"/>
            <p:nvPr/>
          </p:nvSpPr>
          <p:spPr>
            <a:xfrm>
              <a:off x="0" y="-38100"/>
              <a:ext cx="2355397" cy="190433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140807" y="9258300"/>
            <a:ext cx="1214465" cy="1177085"/>
          </a:xfrm>
          <a:custGeom>
            <a:avLst/>
            <a:gdLst/>
            <a:ahLst/>
            <a:cxnLst/>
            <a:rect r="r" b="b" t="t" l="l"/>
            <a:pathLst>
              <a:path h="1177085" w="1214465">
                <a:moveTo>
                  <a:pt x="0" y="0"/>
                </a:moveTo>
                <a:lnTo>
                  <a:pt x="1214465" y="0"/>
                </a:lnTo>
                <a:lnTo>
                  <a:pt x="1214465" y="1177085"/>
                </a:lnTo>
                <a:lnTo>
                  <a:pt x="0" y="11770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77298" y="-692691"/>
            <a:ext cx="3179537" cy="2583578"/>
          </a:xfrm>
          <a:custGeom>
            <a:avLst/>
            <a:gdLst/>
            <a:ahLst/>
            <a:cxnLst/>
            <a:rect r="r" b="b" t="t" l="l"/>
            <a:pathLst>
              <a:path h="2583578" w="3179537">
                <a:moveTo>
                  <a:pt x="0" y="0"/>
                </a:moveTo>
                <a:lnTo>
                  <a:pt x="3179536" y="0"/>
                </a:lnTo>
                <a:lnTo>
                  <a:pt x="3179536" y="2583578"/>
                </a:lnTo>
                <a:lnTo>
                  <a:pt x="0" y="2583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2900" y="8977980"/>
            <a:ext cx="1731599" cy="1624555"/>
          </a:xfrm>
          <a:custGeom>
            <a:avLst/>
            <a:gdLst/>
            <a:ahLst/>
            <a:cxnLst/>
            <a:rect r="r" b="b" t="t" l="l"/>
            <a:pathLst>
              <a:path h="1624555" w="1731599">
                <a:moveTo>
                  <a:pt x="0" y="0"/>
                </a:moveTo>
                <a:lnTo>
                  <a:pt x="1731600" y="0"/>
                </a:lnTo>
                <a:lnTo>
                  <a:pt x="1731600" y="1624556"/>
                </a:lnTo>
                <a:lnTo>
                  <a:pt x="0" y="1624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307509" y="-600664"/>
            <a:ext cx="3650211" cy="2004298"/>
          </a:xfrm>
          <a:custGeom>
            <a:avLst/>
            <a:gdLst/>
            <a:ahLst/>
            <a:cxnLst/>
            <a:rect r="r" b="b" t="t" l="l"/>
            <a:pathLst>
              <a:path h="2004298" w="3650211">
                <a:moveTo>
                  <a:pt x="0" y="0"/>
                </a:moveTo>
                <a:lnTo>
                  <a:pt x="3650212" y="0"/>
                </a:lnTo>
                <a:lnTo>
                  <a:pt x="3650212" y="2004297"/>
                </a:lnTo>
                <a:lnTo>
                  <a:pt x="0" y="20042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51635" y="2491915"/>
            <a:ext cx="8805250" cy="6581829"/>
          </a:xfrm>
          <a:custGeom>
            <a:avLst/>
            <a:gdLst/>
            <a:ahLst/>
            <a:cxnLst/>
            <a:rect r="r" b="b" t="t" l="l"/>
            <a:pathLst>
              <a:path h="6581829" w="8805250">
                <a:moveTo>
                  <a:pt x="0" y="0"/>
                </a:moveTo>
                <a:lnTo>
                  <a:pt x="8805250" y="0"/>
                </a:lnTo>
                <a:lnTo>
                  <a:pt x="8805250" y="6581830"/>
                </a:lnTo>
                <a:lnTo>
                  <a:pt x="0" y="6581830"/>
                </a:lnTo>
                <a:lnTo>
                  <a:pt x="0" y="0"/>
                </a:lnTo>
                <a:close/>
              </a:path>
            </a:pathLst>
          </a:custGeom>
          <a:blipFill>
            <a:blip r:embed="rId11"/>
            <a:stretch>
              <a:fillRect l="0" t="0" r="0" b="0"/>
            </a:stretch>
          </a:blipFill>
        </p:spPr>
      </p:sp>
      <p:grpSp>
        <p:nvGrpSpPr>
          <p:cNvPr name="Group 11" id="11"/>
          <p:cNvGrpSpPr/>
          <p:nvPr/>
        </p:nvGrpSpPr>
        <p:grpSpPr>
          <a:xfrm rot="0">
            <a:off x="9932014" y="2239902"/>
            <a:ext cx="7861152" cy="7085857"/>
            <a:chOff x="0" y="0"/>
            <a:chExt cx="10481536" cy="9447809"/>
          </a:xfrm>
        </p:grpSpPr>
        <p:grpSp>
          <p:nvGrpSpPr>
            <p:cNvPr name="Group 12" id="12"/>
            <p:cNvGrpSpPr/>
            <p:nvPr/>
          </p:nvGrpSpPr>
          <p:grpSpPr>
            <a:xfrm rot="0">
              <a:off x="0" y="4797297"/>
              <a:ext cx="10481536" cy="4650511"/>
              <a:chOff x="0" y="0"/>
              <a:chExt cx="2070427" cy="918620"/>
            </a:xfrm>
          </p:grpSpPr>
          <p:sp>
            <p:nvSpPr>
              <p:cNvPr name="Freeform 13" id="13"/>
              <p:cNvSpPr/>
              <p:nvPr/>
            </p:nvSpPr>
            <p:spPr>
              <a:xfrm flipH="false" flipV="false" rot="0">
                <a:off x="0" y="0"/>
                <a:ext cx="2070427" cy="918620"/>
              </a:xfrm>
              <a:custGeom>
                <a:avLst/>
                <a:gdLst/>
                <a:ahLst/>
                <a:cxnLst/>
                <a:rect r="r" b="b" t="t" l="l"/>
                <a:pathLst>
                  <a:path h="918620" w="2070427">
                    <a:moveTo>
                      <a:pt x="0" y="0"/>
                    </a:moveTo>
                    <a:lnTo>
                      <a:pt x="2070427" y="0"/>
                    </a:lnTo>
                    <a:lnTo>
                      <a:pt x="2070427" y="918620"/>
                    </a:lnTo>
                    <a:lnTo>
                      <a:pt x="0" y="918620"/>
                    </a:lnTo>
                    <a:close/>
                  </a:path>
                </a:pathLst>
              </a:custGeom>
              <a:solidFill>
                <a:srgbClr val="F2F2F2">
                  <a:alpha val="51765"/>
                </a:srgbClr>
              </a:solidFill>
              <a:ln w="19050" cap="sq">
                <a:solidFill>
                  <a:srgbClr val="FFFFFF">
                    <a:alpha val="51765"/>
                  </a:srgbClr>
                </a:solidFill>
                <a:prstDash val="solid"/>
                <a:miter/>
              </a:ln>
            </p:spPr>
          </p:sp>
          <p:sp>
            <p:nvSpPr>
              <p:cNvPr name="TextBox 14" id="14"/>
              <p:cNvSpPr txBox="true"/>
              <p:nvPr/>
            </p:nvSpPr>
            <p:spPr>
              <a:xfrm>
                <a:off x="0" y="-38100"/>
                <a:ext cx="2070427" cy="95672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0" y="0"/>
              <a:ext cx="10481536" cy="4650511"/>
              <a:chOff x="0" y="0"/>
              <a:chExt cx="2070427" cy="918620"/>
            </a:xfrm>
          </p:grpSpPr>
          <p:sp>
            <p:nvSpPr>
              <p:cNvPr name="Freeform 16" id="16"/>
              <p:cNvSpPr/>
              <p:nvPr/>
            </p:nvSpPr>
            <p:spPr>
              <a:xfrm flipH="false" flipV="false" rot="0">
                <a:off x="0" y="0"/>
                <a:ext cx="2070427" cy="918620"/>
              </a:xfrm>
              <a:custGeom>
                <a:avLst/>
                <a:gdLst/>
                <a:ahLst/>
                <a:cxnLst/>
                <a:rect r="r" b="b" t="t" l="l"/>
                <a:pathLst>
                  <a:path h="918620" w="2070427">
                    <a:moveTo>
                      <a:pt x="0" y="0"/>
                    </a:moveTo>
                    <a:lnTo>
                      <a:pt x="2070427" y="0"/>
                    </a:lnTo>
                    <a:lnTo>
                      <a:pt x="2070427" y="918620"/>
                    </a:lnTo>
                    <a:lnTo>
                      <a:pt x="0" y="918620"/>
                    </a:lnTo>
                    <a:close/>
                  </a:path>
                </a:pathLst>
              </a:custGeom>
              <a:solidFill>
                <a:srgbClr val="F2F2F2">
                  <a:alpha val="51765"/>
                </a:srgbClr>
              </a:solidFill>
              <a:ln w="19050" cap="sq">
                <a:solidFill>
                  <a:srgbClr val="FFFFFF">
                    <a:alpha val="51765"/>
                  </a:srgbClr>
                </a:solidFill>
                <a:prstDash val="solid"/>
                <a:miter/>
              </a:ln>
            </p:spPr>
          </p:sp>
          <p:sp>
            <p:nvSpPr>
              <p:cNvPr name="TextBox 17" id="17"/>
              <p:cNvSpPr txBox="true"/>
              <p:nvPr/>
            </p:nvSpPr>
            <p:spPr>
              <a:xfrm>
                <a:off x="0" y="-38100"/>
                <a:ext cx="2070427" cy="95672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542061" y="232921"/>
              <a:ext cx="8048270" cy="4189708"/>
            </a:xfrm>
            <a:custGeom>
              <a:avLst/>
              <a:gdLst/>
              <a:ahLst/>
              <a:cxnLst/>
              <a:rect r="r" b="b" t="t" l="l"/>
              <a:pathLst>
                <a:path h="4189708" w="8048270">
                  <a:moveTo>
                    <a:pt x="0" y="0"/>
                  </a:moveTo>
                  <a:lnTo>
                    <a:pt x="8048270" y="0"/>
                  </a:lnTo>
                  <a:lnTo>
                    <a:pt x="8048270" y="4189708"/>
                  </a:lnTo>
                  <a:lnTo>
                    <a:pt x="0" y="4189708"/>
                  </a:lnTo>
                  <a:lnTo>
                    <a:pt x="0" y="0"/>
                  </a:lnTo>
                  <a:close/>
                </a:path>
              </a:pathLst>
            </a:custGeom>
            <a:blipFill>
              <a:blip r:embed="rId12"/>
              <a:stretch>
                <a:fillRect l="0" t="0" r="0" b="0"/>
              </a:stretch>
            </a:blipFill>
          </p:spPr>
        </p:sp>
        <p:sp>
          <p:nvSpPr>
            <p:cNvPr name="TextBox 19" id="19"/>
            <p:cNvSpPr txBox="true"/>
            <p:nvPr/>
          </p:nvSpPr>
          <p:spPr>
            <a:xfrm rot="0">
              <a:off x="3755599" y="735089"/>
              <a:ext cx="2970337" cy="601246"/>
            </a:xfrm>
            <a:prstGeom prst="rect">
              <a:avLst/>
            </a:prstGeom>
          </p:spPr>
          <p:txBody>
            <a:bodyPr anchor="t" rtlCol="false" tIns="0" lIns="0" bIns="0" rIns="0">
              <a:spAutoFit/>
            </a:bodyPr>
            <a:lstStyle/>
            <a:p>
              <a:pPr algn="ctr">
                <a:lnSpc>
                  <a:spcPts val="3473"/>
                </a:lnSpc>
              </a:pPr>
              <a:r>
                <a:rPr lang="en-US" sz="2918">
                  <a:solidFill>
                    <a:srgbClr val="FFFFFF"/>
                  </a:solidFill>
                  <a:latin typeface="Ahkio"/>
                </a:rPr>
                <a:t>Fungsi pertama</a:t>
              </a:r>
            </a:p>
          </p:txBody>
        </p:sp>
        <p:sp>
          <p:nvSpPr>
            <p:cNvPr name="TextBox 20" id="20"/>
            <p:cNvSpPr txBox="true"/>
            <p:nvPr/>
          </p:nvSpPr>
          <p:spPr>
            <a:xfrm rot="0">
              <a:off x="3755599" y="5406235"/>
              <a:ext cx="2970337" cy="601246"/>
            </a:xfrm>
            <a:prstGeom prst="rect">
              <a:avLst/>
            </a:prstGeom>
          </p:spPr>
          <p:txBody>
            <a:bodyPr anchor="t" rtlCol="false" tIns="0" lIns="0" bIns="0" rIns="0">
              <a:spAutoFit/>
            </a:bodyPr>
            <a:lstStyle/>
            <a:p>
              <a:pPr algn="ctr">
                <a:lnSpc>
                  <a:spcPts val="3473"/>
                </a:lnSpc>
              </a:pPr>
              <a:r>
                <a:rPr lang="en-US" sz="2918">
                  <a:solidFill>
                    <a:srgbClr val="FFFFFF"/>
                  </a:solidFill>
                  <a:latin typeface="Ahkio"/>
                </a:rPr>
                <a:t>Fungsi kedua</a:t>
              </a:r>
            </a:p>
          </p:txBody>
        </p:sp>
      </p:grpSp>
      <p:sp>
        <p:nvSpPr>
          <p:cNvPr name="Freeform 21" id="21"/>
          <p:cNvSpPr/>
          <p:nvPr/>
        </p:nvSpPr>
        <p:spPr>
          <a:xfrm flipH="false" flipV="false" rot="0">
            <a:off x="10394465" y="5938089"/>
            <a:ext cx="6572601" cy="3173756"/>
          </a:xfrm>
          <a:custGeom>
            <a:avLst/>
            <a:gdLst/>
            <a:ahLst/>
            <a:cxnLst/>
            <a:rect r="r" b="b" t="t" l="l"/>
            <a:pathLst>
              <a:path h="3173756" w="6572601">
                <a:moveTo>
                  <a:pt x="0" y="0"/>
                </a:moveTo>
                <a:lnTo>
                  <a:pt x="6572601" y="0"/>
                </a:lnTo>
                <a:lnTo>
                  <a:pt x="6572601" y="3173756"/>
                </a:lnTo>
                <a:lnTo>
                  <a:pt x="0" y="3173756"/>
                </a:lnTo>
                <a:lnTo>
                  <a:pt x="0" y="0"/>
                </a:lnTo>
                <a:close/>
              </a:path>
            </a:pathLst>
          </a:custGeom>
          <a:blipFill>
            <a:blip r:embed="rId13"/>
            <a:stretch>
              <a:fillRect l="0" t="0" r="0" b="0"/>
            </a:stretch>
          </a:blipFill>
        </p:spPr>
      </p:sp>
      <p:sp>
        <p:nvSpPr>
          <p:cNvPr name="TextBox 22" id="22"/>
          <p:cNvSpPr txBox="true"/>
          <p:nvPr/>
        </p:nvSpPr>
        <p:spPr>
          <a:xfrm rot="0">
            <a:off x="11163888" y="1384583"/>
            <a:ext cx="4677008" cy="947508"/>
          </a:xfrm>
          <a:prstGeom prst="rect">
            <a:avLst/>
          </a:prstGeom>
        </p:spPr>
        <p:txBody>
          <a:bodyPr anchor="t" rtlCol="false" tIns="0" lIns="0" bIns="0" rIns="0">
            <a:spAutoFit/>
          </a:bodyPr>
          <a:lstStyle/>
          <a:p>
            <a:pPr algn="ctr">
              <a:lnSpc>
                <a:spcPts val="7292"/>
              </a:lnSpc>
            </a:pPr>
            <a:r>
              <a:rPr lang="en-US" sz="6127">
                <a:solidFill>
                  <a:srgbClr val="FFFFFF"/>
                </a:solidFill>
                <a:latin typeface="Ahkio"/>
              </a:rPr>
              <a:t>SUB-PROGRAM</a:t>
            </a:r>
          </a:p>
        </p:txBody>
      </p:sp>
      <p:sp>
        <p:nvSpPr>
          <p:cNvPr name="TextBox 23" id="23"/>
          <p:cNvSpPr txBox="true"/>
          <p:nvPr/>
        </p:nvSpPr>
        <p:spPr>
          <a:xfrm rot="0">
            <a:off x="2307509" y="1384583"/>
            <a:ext cx="5714772" cy="947508"/>
          </a:xfrm>
          <a:prstGeom prst="rect">
            <a:avLst/>
          </a:prstGeom>
        </p:spPr>
        <p:txBody>
          <a:bodyPr anchor="t" rtlCol="false" tIns="0" lIns="0" bIns="0" rIns="0">
            <a:spAutoFit/>
          </a:bodyPr>
          <a:lstStyle/>
          <a:p>
            <a:pPr algn="ctr">
              <a:lnSpc>
                <a:spcPts val="7292"/>
              </a:lnSpc>
            </a:pPr>
            <a:r>
              <a:rPr lang="en-US" sz="6127">
                <a:solidFill>
                  <a:srgbClr val="FFFFFF"/>
                </a:solidFill>
                <a:latin typeface="Ahkio"/>
              </a:rPr>
              <a:t>PROGRAM UTAMA</a:t>
            </a:r>
          </a:p>
        </p:txBody>
      </p:sp>
      <p:sp>
        <p:nvSpPr>
          <p:cNvPr name="TextBox 24" id="24"/>
          <p:cNvSpPr txBox="true"/>
          <p:nvPr/>
        </p:nvSpPr>
        <p:spPr>
          <a:xfrm rot="0">
            <a:off x="6335259" y="145146"/>
            <a:ext cx="5020013" cy="1015600"/>
          </a:xfrm>
          <a:prstGeom prst="rect">
            <a:avLst/>
          </a:prstGeom>
        </p:spPr>
        <p:txBody>
          <a:bodyPr anchor="t" rtlCol="false" tIns="0" lIns="0" bIns="0" rIns="0">
            <a:spAutoFit/>
          </a:bodyPr>
          <a:lstStyle/>
          <a:p>
            <a:pPr algn="ctr">
              <a:lnSpc>
                <a:spcPts val="7826"/>
              </a:lnSpc>
            </a:pPr>
            <a:r>
              <a:rPr lang="en-US" sz="6577">
                <a:solidFill>
                  <a:srgbClr val="FFFFFF"/>
                </a:solidFill>
                <a:latin typeface="Ahkio"/>
              </a:rPr>
              <a:t>FLOWCHART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8420" y="1028700"/>
            <a:ext cx="19015659" cy="7797666"/>
            <a:chOff x="0" y="0"/>
            <a:chExt cx="5008239" cy="2053706"/>
          </a:xfrm>
        </p:grpSpPr>
        <p:sp>
          <p:nvSpPr>
            <p:cNvPr name="Freeform 4" id="4"/>
            <p:cNvSpPr/>
            <p:nvPr/>
          </p:nvSpPr>
          <p:spPr>
            <a:xfrm flipH="false" flipV="false" rot="0">
              <a:off x="0" y="0"/>
              <a:ext cx="5008240" cy="2053706"/>
            </a:xfrm>
            <a:custGeom>
              <a:avLst/>
              <a:gdLst/>
              <a:ahLst/>
              <a:cxnLst/>
              <a:rect r="r" b="b" t="t" l="l"/>
              <a:pathLst>
                <a:path h="2053706" w="5008240">
                  <a:moveTo>
                    <a:pt x="0" y="0"/>
                  </a:moveTo>
                  <a:lnTo>
                    <a:pt x="5008240" y="0"/>
                  </a:lnTo>
                  <a:lnTo>
                    <a:pt x="5008240" y="2053706"/>
                  </a:lnTo>
                  <a:lnTo>
                    <a:pt x="0" y="2053706"/>
                  </a:lnTo>
                  <a:close/>
                </a:path>
              </a:pathLst>
            </a:custGeom>
            <a:solidFill>
              <a:srgbClr val="000000">
                <a:alpha val="29804"/>
              </a:srgbClr>
            </a:solidFill>
            <a:ln w="19050" cap="sq">
              <a:solidFill>
                <a:srgbClr val="FFFFFF">
                  <a:alpha val="29804"/>
                </a:srgbClr>
              </a:solidFill>
              <a:prstDash val="solid"/>
              <a:miter/>
            </a:ln>
          </p:spPr>
        </p:sp>
        <p:sp>
          <p:nvSpPr>
            <p:cNvPr name="TextBox 5" id="5"/>
            <p:cNvSpPr txBox="true"/>
            <p:nvPr/>
          </p:nvSpPr>
          <p:spPr>
            <a:xfrm>
              <a:off x="0" y="-38100"/>
              <a:ext cx="5008239" cy="209180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356034" y="-1284187"/>
            <a:ext cx="2579853" cy="2312887"/>
          </a:xfrm>
          <a:custGeom>
            <a:avLst/>
            <a:gdLst/>
            <a:ahLst/>
            <a:cxnLst/>
            <a:rect r="r" b="b" t="t" l="l"/>
            <a:pathLst>
              <a:path h="2312887" w="2579853">
                <a:moveTo>
                  <a:pt x="0" y="0"/>
                </a:moveTo>
                <a:lnTo>
                  <a:pt x="2579853" y="0"/>
                </a:lnTo>
                <a:lnTo>
                  <a:pt x="2579853" y="2312887"/>
                </a:lnTo>
                <a:lnTo>
                  <a:pt x="0" y="23128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575" y="1170154"/>
            <a:ext cx="8392421" cy="7455902"/>
            <a:chOff x="0" y="0"/>
            <a:chExt cx="11189894" cy="9941203"/>
          </a:xfrm>
        </p:grpSpPr>
        <p:sp>
          <p:nvSpPr>
            <p:cNvPr name="Freeform 8" id="8"/>
            <p:cNvSpPr/>
            <p:nvPr/>
          </p:nvSpPr>
          <p:spPr>
            <a:xfrm flipH="false" flipV="false" rot="0">
              <a:off x="0" y="0"/>
              <a:ext cx="11189894" cy="9084864"/>
            </a:xfrm>
            <a:custGeom>
              <a:avLst/>
              <a:gdLst/>
              <a:ahLst/>
              <a:cxnLst/>
              <a:rect r="r" b="b" t="t" l="l"/>
              <a:pathLst>
                <a:path h="9084864" w="11189894">
                  <a:moveTo>
                    <a:pt x="0" y="0"/>
                  </a:moveTo>
                  <a:lnTo>
                    <a:pt x="11189894" y="0"/>
                  </a:lnTo>
                  <a:lnTo>
                    <a:pt x="11189894" y="9084864"/>
                  </a:lnTo>
                  <a:lnTo>
                    <a:pt x="0" y="9084864"/>
                  </a:lnTo>
                  <a:lnTo>
                    <a:pt x="0" y="0"/>
                  </a:lnTo>
                  <a:close/>
                </a:path>
              </a:pathLst>
            </a:custGeom>
            <a:blipFill>
              <a:blip r:embed="rId5"/>
              <a:stretch>
                <a:fillRect l="0" t="0" r="0" b="0"/>
              </a:stretch>
            </a:blipFill>
          </p:spPr>
        </p:sp>
        <p:sp>
          <p:nvSpPr>
            <p:cNvPr name="Freeform 9" id="9"/>
            <p:cNvSpPr/>
            <p:nvPr/>
          </p:nvSpPr>
          <p:spPr>
            <a:xfrm flipH="false" flipV="false" rot="0">
              <a:off x="0" y="9084864"/>
              <a:ext cx="11182629" cy="856339"/>
            </a:xfrm>
            <a:custGeom>
              <a:avLst/>
              <a:gdLst/>
              <a:ahLst/>
              <a:cxnLst/>
              <a:rect r="r" b="b" t="t" l="l"/>
              <a:pathLst>
                <a:path h="856339" w="11182629">
                  <a:moveTo>
                    <a:pt x="0" y="0"/>
                  </a:moveTo>
                  <a:lnTo>
                    <a:pt x="11182629" y="0"/>
                  </a:lnTo>
                  <a:lnTo>
                    <a:pt x="11182629" y="856339"/>
                  </a:lnTo>
                  <a:lnTo>
                    <a:pt x="0" y="856339"/>
                  </a:lnTo>
                  <a:lnTo>
                    <a:pt x="0" y="0"/>
                  </a:lnTo>
                  <a:close/>
                </a:path>
              </a:pathLst>
            </a:custGeom>
            <a:blipFill>
              <a:blip r:embed="rId6"/>
              <a:stretch>
                <a:fillRect l="0" t="0" r="-2315" b="-869083"/>
              </a:stretch>
            </a:blipFill>
          </p:spPr>
        </p:sp>
      </p:grpSp>
      <p:sp>
        <p:nvSpPr>
          <p:cNvPr name="Freeform 10" id="10"/>
          <p:cNvSpPr/>
          <p:nvPr/>
        </p:nvSpPr>
        <p:spPr>
          <a:xfrm flipH="false" flipV="false" rot="0">
            <a:off x="8461500" y="1173452"/>
            <a:ext cx="9788400" cy="7455902"/>
          </a:xfrm>
          <a:custGeom>
            <a:avLst/>
            <a:gdLst/>
            <a:ahLst/>
            <a:cxnLst/>
            <a:rect r="r" b="b" t="t" l="l"/>
            <a:pathLst>
              <a:path h="7455902" w="9788400">
                <a:moveTo>
                  <a:pt x="0" y="0"/>
                </a:moveTo>
                <a:lnTo>
                  <a:pt x="9788400" y="0"/>
                </a:lnTo>
                <a:lnTo>
                  <a:pt x="9788400" y="7455903"/>
                </a:lnTo>
                <a:lnTo>
                  <a:pt x="0" y="7455903"/>
                </a:lnTo>
                <a:lnTo>
                  <a:pt x="0" y="0"/>
                </a:lnTo>
                <a:close/>
              </a:path>
            </a:pathLst>
          </a:custGeom>
          <a:blipFill>
            <a:blip r:embed="rId7"/>
            <a:stretch>
              <a:fillRect l="0" t="0" r="0" b="0"/>
            </a:stretch>
          </a:blipFill>
        </p:spPr>
      </p:sp>
      <p:sp>
        <p:nvSpPr>
          <p:cNvPr name="TextBox 11" id="11"/>
          <p:cNvSpPr txBox="true"/>
          <p:nvPr/>
        </p:nvSpPr>
        <p:spPr>
          <a:xfrm rot="0">
            <a:off x="4678687" y="154554"/>
            <a:ext cx="8930627" cy="1015600"/>
          </a:xfrm>
          <a:prstGeom prst="rect">
            <a:avLst/>
          </a:prstGeom>
        </p:spPr>
        <p:txBody>
          <a:bodyPr anchor="t" rtlCol="false" tIns="0" lIns="0" bIns="0" rIns="0">
            <a:spAutoFit/>
          </a:bodyPr>
          <a:lstStyle/>
          <a:p>
            <a:pPr algn="ctr">
              <a:lnSpc>
                <a:spcPts val="7826"/>
              </a:lnSpc>
            </a:pPr>
            <a:r>
              <a:rPr lang="en-US" sz="6577">
                <a:solidFill>
                  <a:srgbClr val="FFFFFF"/>
                </a:solidFill>
                <a:latin typeface="Ahkio"/>
              </a:rPr>
              <a:t>BLOK KODE PROGRAM</a:t>
            </a:r>
          </a:p>
        </p:txBody>
      </p:sp>
      <p:sp>
        <p:nvSpPr>
          <p:cNvPr name="Freeform 12" id="12"/>
          <p:cNvSpPr/>
          <p:nvPr/>
        </p:nvSpPr>
        <p:spPr>
          <a:xfrm flipH="false" flipV="false" rot="-3436648">
            <a:off x="1853545" y="9220217"/>
            <a:ext cx="2006221" cy="1101598"/>
          </a:xfrm>
          <a:custGeom>
            <a:avLst/>
            <a:gdLst/>
            <a:ahLst/>
            <a:cxnLst/>
            <a:rect r="r" b="b" t="t" l="l"/>
            <a:pathLst>
              <a:path h="1101598" w="2006221">
                <a:moveTo>
                  <a:pt x="0" y="0"/>
                </a:moveTo>
                <a:lnTo>
                  <a:pt x="2006221" y="0"/>
                </a:lnTo>
                <a:lnTo>
                  <a:pt x="2006221" y="1101598"/>
                </a:lnTo>
                <a:lnTo>
                  <a:pt x="0" y="1101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1368540">
            <a:off x="15254300" y="7871735"/>
            <a:ext cx="4009999" cy="3798563"/>
          </a:xfrm>
          <a:custGeom>
            <a:avLst/>
            <a:gdLst/>
            <a:ahLst/>
            <a:cxnLst/>
            <a:rect r="r" b="b" t="t" l="l"/>
            <a:pathLst>
              <a:path h="3798563" w="4009999">
                <a:moveTo>
                  <a:pt x="0" y="0"/>
                </a:moveTo>
                <a:lnTo>
                  <a:pt x="4010000" y="0"/>
                </a:lnTo>
                <a:lnTo>
                  <a:pt x="4010000" y="3798563"/>
                </a:lnTo>
                <a:lnTo>
                  <a:pt x="0" y="37985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3830" y="784738"/>
            <a:ext cx="19015659" cy="8859994"/>
            <a:chOff x="0" y="0"/>
            <a:chExt cx="5008239" cy="2333496"/>
          </a:xfrm>
        </p:grpSpPr>
        <p:sp>
          <p:nvSpPr>
            <p:cNvPr name="Freeform 4" id="4"/>
            <p:cNvSpPr/>
            <p:nvPr/>
          </p:nvSpPr>
          <p:spPr>
            <a:xfrm flipH="false" flipV="false" rot="0">
              <a:off x="0" y="0"/>
              <a:ext cx="5008240" cy="2333496"/>
            </a:xfrm>
            <a:custGeom>
              <a:avLst/>
              <a:gdLst/>
              <a:ahLst/>
              <a:cxnLst/>
              <a:rect r="r" b="b" t="t" l="l"/>
              <a:pathLst>
                <a:path h="2333496" w="5008240">
                  <a:moveTo>
                    <a:pt x="0" y="0"/>
                  </a:moveTo>
                  <a:lnTo>
                    <a:pt x="5008240" y="0"/>
                  </a:lnTo>
                  <a:lnTo>
                    <a:pt x="5008240" y="2333496"/>
                  </a:lnTo>
                  <a:lnTo>
                    <a:pt x="0" y="2333496"/>
                  </a:lnTo>
                  <a:close/>
                </a:path>
              </a:pathLst>
            </a:custGeom>
            <a:solidFill>
              <a:srgbClr val="000000">
                <a:alpha val="29804"/>
              </a:srgbClr>
            </a:solidFill>
            <a:ln w="19050" cap="sq">
              <a:solidFill>
                <a:srgbClr val="FFFFFF">
                  <a:alpha val="29804"/>
                </a:srgbClr>
              </a:solidFill>
              <a:prstDash val="solid"/>
              <a:miter/>
            </a:ln>
          </p:spPr>
        </p:sp>
        <p:sp>
          <p:nvSpPr>
            <p:cNvPr name="TextBox 5" id="5"/>
            <p:cNvSpPr txBox="true"/>
            <p:nvPr/>
          </p:nvSpPr>
          <p:spPr>
            <a:xfrm>
              <a:off x="0" y="-38100"/>
              <a:ext cx="5008239" cy="23715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356034" y="-1284187"/>
            <a:ext cx="2579853" cy="2312887"/>
          </a:xfrm>
          <a:custGeom>
            <a:avLst/>
            <a:gdLst/>
            <a:ahLst/>
            <a:cxnLst/>
            <a:rect r="r" b="b" t="t" l="l"/>
            <a:pathLst>
              <a:path h="2312887" w="2579853">
                <a:moveTo>
                  <a:pt x="0" y="0"/>
                </a:moveTo>
                <a:lnTo>
                  <a:pt x="2579853" y="0"/>
                </a:lnTo>
                <a:lnTo>
                  <a:pt x="2579853" y="2312887"/>
                </a:lnTo>
                <a:lnTo>
                  <a:pt x="0" y="23128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42872" y="1151104"/>
            <a:ext cx="8386972" cy="3129310"/>
          </a:xfrm>
          <a:custGeom>
            <a:avLst/>
            <a:gdLst/>
            <a:ahLst/>
            <a:cxnLst/>
            <a:rect r="r" b="b" t="t" l="l"/>
            <a:pathLst>
              <a:path h="3129310" w="8386972">
                <a:moveTo>
                  <a:pt x="0" y="0"/>
                </a:moveTo>
                <a:lnTo>
                  <a:pt x="8386971" y="0"/>
                </a:lnTo>
                <a:lnTo>
                  <a:pt x="8386971" y="3129309"/>
                </a:lnTo>
                <a:lnTo>
                  <a:pt x="0" y="3129309"/>
                </a:lnTo>
                <a:lnTo>
                  <a:pt x="0" y="0"/>
                </a:lnTo>
                <a:close/>
              </a:path>
            </a:pathLst>
          </a:custGeom>
          <a:blipFill>
            <a:blip r:embed="rId5"/>
            <a:stretch>
              <a:fillRect l="0" t="0" r="0" b="0"/>
            </a:stretch>
          </a:blipFill>
        </p:spPr>
      </p:sp>
      <p:sp>
        <p:nvSpPr>
          <p:cNvPr name="Freeform 8" id="8"/>
          <p:cNvSpPr/>
          <p:nvPr/>
        </p:nvSpPr>
        <p:spPr>
          <a:xfrm flipH="false" flipV="false" rot="0">
            <a:off x="342868" y="5085360"/>
            <a:ext cx="8167928" cy="4420590"/>
          </a:xfrm>
          <a:custGeom>
            <a:avLst/>
            <a:gdLst/>
            <a:ahLst/>
            <a:cxnLst/>
            <a:rect r="r" b="b" t="t" l="l"/>
            <a:pathLst>
              <a:path h="4420590" w="8167928">
                <a:moveTo>
                  <a:pt x="0" y="0"/>
                </a:moveTo>
                <a:lnTo>
                  <a:pt x="8167929" y="0"/>
                </a:lnTo>
                <a:lnTo>
                  <a:pt x="8167929" y="4420590"/>
                </a:lnTo>
                <a:lnTo>
                  <a:pt x="0" y="4420590"/>
                </a:lnTo>
                <a:lnTo>
                  <a:pt x="0" y="0"/>
                </a:lnTo>
                <a:close/>
              </a:path>
            </a:pathLst>
          </a:custGeom>
          <a:blipFill>
            <a:blip r:embed="rId6"/>
            <a:stretch>
              <a:fillRect l="0" t="0" r="0" b="0"/>
            </a:stretch>
          </a:blipFill>
        </p:spPr>
      </p:sp>
      <p:sp>
        <p:nvSpPr>
          <p:cNvPr name="Freeform 9" id="9"/>
          <p:cNvSpPr/>
          <p:nvPr/>
        </p:nvSpPr>
        <p:spPr>
          <a:xfrm flipH="false" flipV="false" rot="0">
            <a:off x="9672528" y="3563295"/>
            <a:ext cx="8148834" cy="5942655"/>
          </a:xfrm>
          <a:custGeom>
            <a:avLst/>
            <a:gdLst/>
            <a:ahLst/>
            <a:cxnLst/>
            <a:rect r="r" b="b" t="t" l="l"/>
            <a:pathLst>
              <a:path h="5942655" w="8148834">
                <a:moveTo>
                  <a:pt x="0" y="0"/>
                </a:moveTo>
                <a:lnTo>
                  <a:pt x="8148834" y="0"/>
                </a:lnTo>
                <a:lnTo>
                  <a:pt x="8148834" y="5942655"/>
                </a:lnTo>
                <a:lnTo>
                  <a:pt x="0" y="5942655"/>
                </a:lnTo>
                <a:lnTo>
                  <a:pt x="0" y="0"/>
                </a:lnTo>
                <a:close/>
              </a:path>
            </a:pathLst>
          </a:custGeom>
          <a:blipFill>
            <a:blip r:embed="rId7"/>
            <a:stretch>
              <a:fillRect l="0" t="0" r="0" b="0"/>
            </a:stretch>
          </a:blipFill>
        </p:spPr>
      </p:sp>
      <p:sp>
        <p:nvSpPr>
          <p:cNvPr name="TextBox 10" id="10"/>
          <p:cNvSpPr txBox="true"/>
          <p:nvPr/>
        </p:nvSpPr>
        <p:spPr>
          <a:xfrm rot="0">
            <a:off x="-81328" y="135504"/>
            <a:ext cx="8930627" cy="1015600"/>
          </a:xfrm>
          <a:prstGeom prst="rect">
            <a:avLst/>
          </a:prstGeom>
        </p:spPr>
        <p:txBody>
          <a:bodyPr anchor="t" rtlCol="false" tIns="0" lIns="0" bIns="0" rIns="0">
            <a:spAutoFit/>
          </a:bodyPr>
          <a:lstStyle/>
          <a:p>
            <a:pPr algn="ctr">
              <a:lnSpc>
                <a:spcPts val="7826"/>
              </a:lnSpc>
            </a:pPr>
            <a:r>
              <a:rPr lang="en-US" sz="6577">
                <a:solidFill>
                  <a:srgbClr val="FFFFFF"/>
                </a:solidFill>
                <a:latin typeface="Ahkio"/>
              </a:rPr>
              <a:t>BLOK KODE PROGRAM</a:t>
            </a:r>
          </a:p>
        </p:txBody>
      </p:sp>
      <p:sp>
        <p:nvSpPr>
          <p:cNvPr name="TextBox 11" id="11"/>
          <p:cNvSpPr txBox="true"/>
          <p:nvPr/>
        </p:nvSpPr>
        <p:spPr>
          <a:xfrm rot="0">
            <a:off x="-278105" y="4127900"/>
            <a:ext cx="8930627" cy="1015600"/>
          </a:xfrm>
          <a:prstGeom prst="rect">
            <a:avLst/>
          </a:prstGeom>
        </p:spPr>
        <p:txBody>
          <a:bodyPr anchor="t" rtlCol="false" tIns="0" lIns="0" bIns="0" rIns="0">
            <a:spAutoFit/>
          </a:bodyPr>
          <a:lstStyle/>
          <a:p>
            <a:pPr algn="ctr">
              <a:lnSpc>
                <a:spcPts val="7826"/>
              </a:lnSpc>
            </a:pPr>
            <a:r>
              <a:rPr lang="en-US" sz="6577">
                <a:solidFill>
                  <a:srgbClr val="FFFFFF"/>
                </a:solidFill>
                <a:latin typeface="Ahkio"/>
              </a:rPr>
              <a:t>OUTPUT MENU 1</a:t>
            </a:r>
          </a:p>
        </p:txBody>
      </p:sp>
      <p:sp>
        <p:nvSpPr>
          <p:cNvPr name="TextBox 12" id="12"/>
          <p:cNvSpPr txBox="true"/>
          <p:nvPr/>
        </p:nvSpPr>
        <p:spPr>
          <a:xfrm rot="0">
            <a:off x="9424507" y="2547695"/>
            <a:ext cx="8930627" cy="1015600"/>
          </a:xfrm>
          <a:prstGeom prst="rect">
            <a:avLst/>
          </a:prstGeom>
        </p:spPr>
        <p:txBody>
          <a:bodyPr anchor="t" rtlCol="false" tIns="0" lIns="0" bIns="0" rIns="0">
            <a:spAutoFit/>
          </a:bodyPr>
          <a:lstStyle/>
          <a:p>
            <a:pPr algn="ctr">
              <a:lnSpc>
                <a:spcPts val="7826"/>
              </a:lnSpc>
            </a:pPr>
            <a:r>
              <a:rPr lang="en-US" sz="6577">
                <a:solidFill>
                  <a:srgbClr val="FFFFFF"/>
                </a:solidFill>
                <a:latin typeface="Ahkio"/>
              </a:rPr>
              <a:t>OUTPUT MENU 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53546" y="2300623"/>
            <a:ext cx="16230600" cy="5685753"/>
            <a:chOff x="0" y="0"/>
            <a:chExt cx="4274726" cy="1497482"/>
          </a:xfrm>
        </p:grpSpPr>
        <p:sp>
          <p:nvSpPr>
            <p:cNvPr name="Freeform 4" id="4"/>
            <p:cNvSpPr/>
            <p:nvPr/>
          </p:nvSpPr>
          <p:spPr>
            <a:xfrm flipH="false" flipV="false" rot="0">
              <a:off x="0" y="0"/>
              <a:ext cx="4274726" cy="1497482"/>
            </a:xfrm>
            <a:custGeom>
              <a:avLst/>
              <a:gdLst/>
              <a:ahLst/>
              <a:cxnLst/>
              <a:rect r="r" b="b" t="t" l="l"/>
              <a:pathLst>
                <a:path h="1497482" w="4274726">
                  <a:moveTo>
                    <a:pt x="0" y="0"/>
                  </a:moveTo>
                  <a:lnTo>
                    <a:pt x="4274726" y="0"/>
                  </a:lnTo>
                  <a:lnTo>
                    <a:pt x="4274726" y="1497482"/>
                  </a:lnTo>
                  <a:lnTo>
                    <a:pt x="0" y="1497482"/>
                  </a:lnTo>
                  <a:close/>
                </a:path>
              </a:pathLst>
            </a:custGeom>
            <a:solidFill>
              <a:srgbClr val="000000">
                <a:alpha val="29804"/>
              </a:srgbClr>
            </a:solidFill>
            <a:ln w="19050" cap="sq">
              <a:solidFill>
                <a:srgbClr val="FFFFFF">
                  <a:alpha val="29804"/>
                </a:srgbClr>
              </a:solidFill>
              <a:prstDash val="solid"/>
              <a:miter/>
            </a:ln>
          </p:spPr>
        </p:sp>
        <p:sp>
          <p:nvSpPr>
            <p:cNvPr name="TextBox 5" id="5"/>
            <p:cNvSpPr txBox="true"/>
            <p:nvPr/>
          </p:nvSpPr>
          <p:spPr>
            <a:xfrm>
              <a:off x="0" y="-38100"/>
              <a:ext cx="4274726" cy="153558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6582362"/>
            <a:ext cx="3470597" cy="3184273"/>
          </a:xfrm>
          <a:custGeom>
            <a:avLst/>
            <a:gdLst/>
            <a:ahLst/>
            <a:cxnLst/>
            <a:rect r="r" b="b" t="t" l="l"/>
            <a:pathLst>
              <a:path h="3184273" w="3470597">
                <a:moveTo>
                  <a:pt x="0" y="0"/>
                </a:moveTo>
                <a:lnTo>
                  <a:pt x="3470597" y="0"/>
                </a:lnTo>
                <a:lnTo>
                  <a:pt x="3470597" y="3184273"/>
                </a:lnTo>
                <a:lnTo>
                  <a:pt x="0" y="3184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032620" y="185025"/>
            <a:ext cx="3751525" cy="3519613"/>
          </a:xfrm>
          <a:custGeom>
            <a:avLst/>
            <a:gdLst/>
            <a:ahLst/>
            <a:cxnLst/>
            <a:rect r="r" b="b" t="t" l="l"/>
            <a:pathLst>
              <a:path h="3519613" w="3751525">
                <a:moveTo>
                  <a:pt x="0" y="0"/>
                </a:moveTo>
                <a:lnTo>
                  <a:pt x="3751526" y="0"/>
                </a:lnTo>
                <a:lnTo>
                  <a:pt x="3751526" y="3519613"/>
                </a:lnTo>
                <a:lnTo>
                  <a:pt x="0" y="35196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781050"/>
            <a:ext cx="2557618" cy="530557"/>
          </a:xfrm>
          <a:prstGeom prst="rect">
            <a:avLst/>
          </a:prstGeom>
        </p:spPr>
        <p:txBody>
          <a:bodyPr anchor="t" rtlCol="false" tIns="0" lIns="0" bIns="0" rIns="0">
            <a:spAutoFit/>
          </a:bodyPr>
          <a:lstStyle/>
          <a:p>
            <a:pPr algn="l">
              <a:lnSpc>
                <a:spcPts val="4695"/>
              </a:lnSpc>
            </a:pPr>
            <a:r>
              <a:rPr lang="en-US" sz="1878" spc="137">
                <a:solidFill>
                  <a:srgbClr val="FFFFFF"/>
                </a:solidFill>
                <a:latin typeface="Poppins"/>
              </a:rPr>
              <a:t>PRESENTATION </a:t>
            </a:r>
          </a:p>
        </p:txBody>
      </p:sp>
      <p:sp>
        <p:nvSpPr>
          <p:cNvPr name="TextBox 9" id="9"/>
          <p:cNvSpPr txBox="true"/>
          <p:nvPr/>
        </p:nvSpPr>
        <p:spPr>
          <a:xfrm rot="0">
            <a:off x="14032620" y="8730330"/>
            <a:ext cx="3226680" cy="528078"/>
          </a:xfrm>
          <a:prstGeom prst="rect">
            <a:avLst/>
          </a:prstGeom>
        </p:spPr>
        <p:txBody>
          <a:bodyPr anchor="t" rtlCol="false" tIns="0" lIns="0" bIns="0" rIns="0">
            <a:spAutoFit/>
          </a:bodyPr>
          <a:lstStyle/>
          <a:p>
            <a:pPr algn="r">
              <a:lnSpc>
                <a:spcPts val="4695"/>
              </a:lnSpc>
            </a:pPr>
            <a:r>
              <a:rPr lang="en-US" sz="1878" spc="137">
                <a:solidFill>
                  <a:srgbClr val="FFFFFF"/>
                </a:solidFill>
                <a:latin typeface="Poppins"/>
              </a:rPr>
              <a:t>BY : AKBAR KURNIAWAN </a:t>
            </a:r>
          </a:p>
        </p:txBody>
      </p:sp>
      <p:sp>
        <p:nvSpPr>
          <p:cNvPr name="TextBox 10" id="10"/>
          <p:cNvSpPr txBox="true"/>
          <p:nvPr/>
        </p:nvSpPr>
        <p:spPr>
          <a:xfrm rot="0">
            <a:off x="4678687" y="1292557"/>
            <a:ext cx="8930627" cy="1015600"/>
          </a:xfrm>
          <a:prstGeom prst="rect">
            <a:avLst/>
          </a:prstGeom>
        </p:spPr>
        <p:txBody>
          <a:bodyPr anchor="t" rtlCol="false" tIns="0" lIns="0" bIns="0" rIns="0">
            <a:spAutoFit/>
          </a:bodyPr>
          <a:lstStyle/>
          <a:p>
            <a:pPr algn="ctr">
              <a:lnSpc>
                <a:spcPts val="7826"/>
              </a:lnSpc>
            </a:pPr>
            <a:r>
              <a:rPr lang="en-US" sz="6577">
                <a:solidFill>
                  <a:srgbClr val="FFFFFF"/>
                </a:solidFill>
                <a:latin typeface="Ahkio"/>
              </a:rPr>
              <a:t>DAFTAR PUSTAKA</a:t>
            </a:r>
          </a:p>
        </p:txBody>
      </p:sp>
      <p:sp>
        <p:nvSpPr>
          <p:cNvPr name="TextBox 11" id="11"/>
          <p:cNvSpPr txBox="true"/>
          <p:nvPr/>
        </p:nvSpPr>
        <p:spPr>
          <a:xfrm rot="0">
            <a:off x="2288459" y="2748582"/>
            <a:ext cx="11301804" cy="746506"/>
          </a:xfrm>
          <a:prstGeom prst="rect">
            <a:avLst/>
          </a:prstGeom>
        </p:spPr>
        <p:txBody>
          <a:bodyPr anchor="t" rtlCol="false" tIns="0" lIns="0" bIns="0" rIns="0">
            <a:spAutoFit/>
          </a:bodyPr>
          <a:lstStyle/>
          <a:p>
            <a:pPr algn="just">
              <a:lnSpc>
                <a:spcPts val="2866"/>
              </a:lnSpc>
            </a:pPr>
            <a:r>
              <a:rPr lang="en-US" sz="2349" spc="140">
                <a:solidFill>
                  <a:srgbClr val="FFFFFF"/>
                </a:solidFill>
                <a:latin typeface="Poppins Bold"/>
              </a:rPr>
              <a:t>Harumy, dkk., 2016. Belajar Dasar Algoritma &amp; Pemrograman C++.</a:t>
            </a:r>
          </a:p>
          <a:p>
            <a:pPr algn="just" marL="0" indent="0" lvl="0">
              <a:lnSpc>
                <a:spcPts val="2866"/>
              </a:lnSpc>
            </a:pPr>
            <a:r>
              <a:rPr lang="en-US" sz="2349" spc="140">
                <a:solidFill>
                  <a:srgbClr val="FFFFFF"/>
                </a:solidFill>
                <a:latin typeface="Poppins Bold"/>
              </a:rPr>
              <a:t>         Yogyakarta: Deepublish</a:t>
            </a:r>
          </a:p>
        </p:txBody>
      </p:sp>
      <p:sp>
        <p:nvSpPr>
          <p:cNvPr name="TextBox 12" id="12"/>
          <p:cNvSpPr txBox="true"/>
          <p:nvPr/>
        </p:nvSpPr>
        <p:spPr>
          <a:xfrm rot="0">
            <a:off x="2288459" y="4984544"/>
            <a:ext cx="12523931" cy="746506"/>
          </a:xfrm>
          <a:prstGeom prst="rect">
            <a:avLst/>
          </a:prstGeom>
        </p:spPr>
        <p:txBody>
          <a:bodyPr anchor="t" rtlCol="false" tIns="0" lIns="0" bIns="0" rIns="0">
            <a:spAutoFit/>
          </a:bodyPr>
          <a:lstStyle/>
          <a:p>
            <a:pPr algn="just">
              <a:lnSpc>
                <a:spcPts val="2866"/>
              </a:lnSpc>
            </a:pPr>
            <a:r>
              <a:rPr lang="en-US" sz="2349" spc="140">
                <a:solidFill>
                  <a:srgbClr val="FFFFFF"/>
                </a:solidFill>
                <a:latin typeface="Poppins Bold"/>
              </a:rPr>
              <a:t>Monado, F. dan Koriyanti, E., 2024. Modul Penuntun Praktikum Pengantar          </a:t>
            </a:r>
          </a:p>
          <a:p>
            <a:pPr algn="just" marL="0" indent="0" lvl="0">
              <a:lnSpc>
                <a:spcPts val="2866"/>
              </a:lnSpc>
            </a:pPr>
            <a:r>
              <a:rPr lang="en-US" sz="2349" spc="140">
                <a:solidFill>
                  <a:srgbClr val="FFFFFF"/>
                </a:solidFill>
                <a:latin typeface="Poppins Bold"/>
              </a:rPr>
              <a:t>         Pemrograman. Indralaya : Universitas Sriwijaya.</a:t>
            </a:r>
          </a:p>
        </p:txBody>
      </p:sp>
      <p:sp>
        <p:nvSpPr>
          <p:cNvPr name="TextBox 13" id="13"/>
          <p:cNvSpPr txBox="true"/>
          <p:nvPr/>
        </p:nvSpPr>
        <p:spPr>
          <a:xfrm rot="0">
            <a:off x="2307509" y="3704638"/>
            <a:ext cx="12523931" cy="1108456"/>
          </a:xfrm>
          <a:prstGeom prst="rect">
            <a:avLst/>
          </a:prstGeom>
        </p:spPr>
        <p:txBody>
          <a:bodyPr anchor="t" rtlCol="false" tIns="0" lIns="0" bIns="0" rIns="0">
            <a:spAutoFit/>
          </a:bodyPr>
          <a:lstStyle/>
          <a:p>
            <a:pPr algn="just">
              <a:lnSpc>
                <a:spcPts val="2866"/>
              </a:lnSpc>
            </a:pPr>
            <a:r>
              <a:rPr lang="en-US" sz="2349" spc="140">
                <a:solidFill>
                  <a:srgbClr val="FFFFFF"/>
                </a:solidFill>
                <a:latin typeface="Poppins Bold"/>
              </a:rPr>
              <a:t>Merrifield, Michael. "Lorentz Factor (and time dilation)". Sixty Symbols.     </a:t>
            </a:r>
          </a:p>
          <a:p>
            <a:pPr algn="just">
              <a:lnSpc>
                <a:spcPts val="2866"/>
              </a:lnSpc>
            </a:pPr>
            <a:r>
              <a:rPr lang="en-US" sz="2349" spc="140">
                <a:solidFill>
                  <a:srgbClr val="FFFFFF"/>
                </a:solidFill>
                <a:latin typeface="Poppins Bold"/>
              </a:rPr>
              <a:t>         Brady Haran for the University of Nottingham.</a:t>
            </a:r>
          </a:p>
          <a:p>
            <a:pPr algn="just" marL="0" indent="0" lvl="0">
              <a:lnSpc>
                <a:spcPts val="2866"/>
              </a:lnSpc>
            </a:pPr>
            <a:r>
              <a:rPr lang="en-US" sz="2349" spc="140">
                <a:solidFill>
                  <a:srgbClr val="FFFFFF"/>
                </a:solidFill>
                <a:latin typeface="Poppins Bold"/>
              </a:rPr>
              <a:t>         S</a:t>
            </a:r>
            <a:r>
              <a:rPr lang="en-US" sz="2349" spc="140">
                <a:solidFill>
                  <a:srgbClr val="FFFFFF"/>
                </a:solidFill>
                <a:latin typeface="Poppins Bold"/>
              </a:rPr>
              <a:t>ite: https://youtu.be/jlJNsRZ4WxI?si=ce538g-3bMBkB6vp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DAGEvfc-L4Q</dc:identifier>
  <dcterms:modified xsi:type="dcterms:W3CDTF">2011-08-01T06:04:30Z</dcterms:modified>
  <cp:revision>1</cp:revision>
  <dc:title>Pengantar Pemrograman</dc:title>
</cp:coreProperties>
</file>